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1"/>
  </p:notesMasterIdLst>
  <p:sldIdLst>
    <p:sldId id="256" r:id="rId2"/>
    <p:sldId id="265" r:id="rId3"/>
    <p:sldId id="257" r:id="rId4"/>
    <p:sldId id="262" r:id="rId5"/>
    <p:sldId id="278" r:id="rId6"/>
    <p:sldId id="279" r:id="rId7"/>
    <p:sldId id="263" r:id="rId8"/>
    <p:sldId id="268" r:id="rId9"/>
    <p:sldId id="260" r:id="rId10"/>
    <p:sldId id="270" r:id="rId11"/>
    <p:sldId id="274" r:id="rId12"/>
    <p:sldId id="275" r:id="rId13"/>
    <p:sldId id="276" r:id="rId14"/>
    <p:sldId id="277" r:id="rId15"/>
    <p:sldId id="271" r:id="rId16"/>
    <p:sldId id="259" r:id="rId17"/>
    <p:sldId id="258" r:id="rId18"/>
    <p:sldId id="272" r:id="rId19"/>
    <p:sldId id="264" r:id="rId20"/>
  </p:sldIdLst>
  <p:sldSz cx="14630400" cy="8229600"/>
  <p:notesSz cx="8229600" cy="14630400"/>
  <p:embeddedFontLst>
    <p:embeddedFont>
      <p:font typeface="Noto Sans TC" panose="020B0604020202020204" charset="-128"/>
      <p:regular r:id="rId22"/>
    </p:embeddedFont>
    <p:embeddedFont>
      <p:font typeface="Cambria" panose="02040503050406030204" pitchFamily="18" charset="0"/>
      <p:regular r:id="rId23"/>
      <p:bold r:id="rId24"/>
      <p:italic r:id="rId25"/>
      <p:boldItalic r:id="rId26"/>
    </p:embeddedFont>
    <p:embeddedFont>
      <p:font typeface="Consolas" panose="020B0609020204030204" pitchFamily="49" charset="0"/>
      <p:regular r:id="rId27"/>
      <p:bold r:id="rId28"/>
      <p:italic r:id="rId29"/>
      <p:boldItalic r:id="rId30"/>
    </p:embeddedFont>
    <p:embeddedFont>
      <p:font typeface="Sora Medium"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070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092A1-5A31-CD03-6C8D-8C82E25E9A62}" v="104" dt="2024-12-10T21:28:29.4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461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B162F-B592-DD99-9133-813739DB14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75ACF-85C1-1D6A-3858-A58829767B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39FD18-A8BF-99CB-FE9E-C8336198A8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1F940EA-5819-E98D-1520-DB63C4339FA4}"/>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150627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E499D-D0FC-46F4-21B8-14AE34868E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84A3AD-0D3A-C361-AB30-299A244A34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B2320-AE83-DC19-A110-D9DE3622CB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F20A45-FC1E-CB25-D15A-DEFF05048FF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5874839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9D828-0B07-137B-DE0C-7F04A45595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37E9E5-BF24-E191-3E68-3827B124D6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ED0616-7A63-FE01-ED3B-47CF1FB171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4ECAF69-A356-5ADE-0511-32ED264062B7}"/>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33294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4A567-BE02-85A1-E4C5-72DD566F10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5B65D3-56BA-99C5-E0B3-FF547AE0E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A560B4-F3B5-BB61-24BF-40BC36E8DD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CCBFE6-9896-F10F-2544-720A3EC9526F}"/>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4170469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F55A67-F2AD-AD6E-D2C0-EE08A6E215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1DDF9-18BF-DE3A-4266-5ACF112BAF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FB3D2A-31E2-5200-EEA5-D889F23485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11876DD-BF9F-5F38-B60D-FE186A812207}"/>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8306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09B7E-3E38-FFC2-68DE-9D339DBEFB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6AF929-BFD6-9FD3-AE64-8F4DEEFCDD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73F26C-033F-22FA-15A3-684AC846A43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A63EFB-BAF9-9782-F978-39F4C48DEBA1}"/>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40317956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B6420-2B56-D749-283A-D24595495E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D9DD24-C8D6-BAE7-9C2C-FD86227B69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97D8C2-FCEC-66B6-CEAD-E5CA59A237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DAD187-83A9-95BE-73F0-32D1EFC08C2F}"/>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4140674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792843"/>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Arabic Text Generation: Deep Learning for Poetry Synthesis</a:t>
            </a:r>
            <a:endParaRPr lang="en-US" sz="4450" dirty="0"/>
          </a:p>
        </p:txBody>
      </p:sp>
      <p:sp>
        <p:nvSpPr>
          <p:cNvPr id="4" name="Text 1"/>
          <p:cNvSpPr/>
          <p:nvPr/>
        </p:nvSpPr>
        <p:spPr>
          <a:xfrm>
            <a:off x="6280190" y="4259342"/>
            <a:ext cx="7556421" cy="217741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This presentation explores the use of deep learning for Arabic poetry synthesis, a novel approach to preserving and enhancing this vital art form. We'll examine the unique challenges of generating Arabic text, the recent advances in natural language processing, and our proposed method using generative adversarial networks. Join us as we delve into the potential of AI to revitalize Arabic poetry.</a:t>
            </a:r>
            <a:endParaRPr lang="en-US" sz="1750" dirty="0"/>
          </a:p>
        </p:txBody>
      </p:sp>
      <p:sp>
        <p:nvSpPr>
          <p:cNvPr id="5" name="Rectangle 4">
            <a:extLst>
              <a:ext uri="{FF2B5EF4-FFF2-40B4-BE49-F238E27FC236}">
                <a16:creationId xmlns:a16="http://schemas.microsoft.com/office/drawing/2014/main" id="{FFFDC62D-E925-28E3-2277-A89599705281}"/>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3E2CD5B-7D5F-0189-DB63-936417327B8D}"/>
              </a:ext>
            </a:extLst>
          </p:cNvPr>
          <p:cNvSpPr txBox="1"/>
          <p:nvPr/>
        </p:nvSpPr>
        <p:spPr>
          <a:xfrm>
            <a:off x="2466622" y="6702411"/>
            <a:ext cx="293511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dirty="0">
                <a:latin typeface="Sora Medium"/>
                <a:cs typeface="Segoe UI"/>
              </a:rPr>
              <a:t>Team:​</a:t>
            </a:r>
          </a:p>
          <a:p>
            <a:r>
              <a:rPr lang="en-US" sz="1200" b="1" dirty="0">
                <a:latin typeface="Sora Medium"/>
                <a:cs typeface="Segoe UI"/>
              </a:rPr>
              <a:t>1-Marina Reda 221101235 </a:t>
            </a:r>
          </a:p>
          <a:p>
            <a:r>
              <a:rPr lang="en-US" sz="1200" b="1" dirty="0">
                <a:latin typeface="Sora Medium"/>
                <a:cs typeface="Segoe UI"/>
              </a:rPr>
              <a:t>2-Omar Adly 221101398​</a:t>
            </a:r>
            <a:endParaRPr lang="en-US" dirty="0"/>
          </a:p>
          <a:p>
            <a:r>
              <a:rPr lang="en-US" sz="1200" b="1" dirty="0">
                <a:latin typeface="Sora Medium"/>
                <a:cs typeface="Segoe UI"/>
              </a:rPr>
              <a:t>3-Hazem Ahmed 221100343 ​</a:t>
            </a:r>
          </a:p>
          <a:p>
            <a:r>
              <a:rPr lang="en-US" sz="1200" b="1" dirty="0">
                <a:latin typeface="Sora Medium"/>
                <a:cs typeface="Segoe UI"/>
              </a:rPr>
              <a:t>4-Ali sherif 221101562​</a:t>
            </a:r>
          </a:p>
          <a:p>
            <a:r>
              <a:rPr lang="en-US" sz="1200" b="1" dirty="0">
                <a:latin typeface="Sora Medium"/>
                <a:cs typeface="Segoe UI"/>
              </a:rPr>
              <a:t>5-Loay Gamal 221100419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8C3BB6-EC49-BAAE-3383-193134BD795F}"/>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8A5CB76-2EE4-DAEC-1D99-09192219FC4F}"/>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977591D5-1AE7-7684-802A-D7E932F7D30E}"/>
              </a:ext>
            </a:extLst>
          </p:cNvPr>
          <p:cNvSpPr/>
          <p:nvPr/>
        </p:nvSpPr>
        <p:spPr>
          <a:xfrm>
            <a:off x="6186368" y="575548"/>
            <a:ext cx="7744063" cy="1249680"/>
          </a:xfrm>
          <a:prstGeom prst="rect">
            <a:avLst/>
          </a:prstGeom>
          <a:noFill/>
          <a:ln/>
        </p:spPr>
        <p:txBody>
          <a:bodyPr wrap="square" lIns="0" tIns="0" rIns="0" bIns="0" rtlCol="0" anchor="t"/>
          <a:lstStyle/>
          <a:p>
            <a:pPr>
              <a:lnSpc>
                <a:spcPts val="4900"/>
              </a:lnSpc>
            </a:pPr>
            <a:r>
              <a:rPr lang="en-US" sz="3900" dirty="0">
                <a:solidFill>
                  <a:srgbClr val="97B8FF"/>
                </a:solidFill>
                <a:latin typeface="Sora Medium" pitchFamily="34" charset="0"/>
                <a:ea typeface="Sora Medium" pitchFamily="34" charset="-122"/>
                <a:cs typeface="Sora Medium" pitchFamily="34" charset="-120"/>
              </a:rPr>
              <a:t>Methodology</a:t>
            </a:r>
            <a:endParaRPr lang="en-US" sz="3900" dirty="0"/>
          </a:p>
        </p:txBody>
      </p:sp>
      <p:sp>
        <p:nvSpPr>
          <p:cNvPr id="4" name="Shape 1">
            <a:extLst>
              <a:ext uri="{FF2B5EF4-FFF2-40B4-BE49-F238E27FC236}">
                <a16:creationId xmlns:a16="http://schemas.microsoft.com/office/drawing/2014/main" id="{F52E2852-E935-212D-3C72-6B14BC7699F0}"/>
              </a:ext>
            </a:extLst>
          </p:cNvPr>
          <p:cNvSpPr/>
          <p:nvPr/>
        </p:nvSpPr>
        <p:spPr>
          <a:xfrm>
            <a:off x="6474857" y="2125147"/>
            <a:ext cx="22860" cy="5528905"/>
          </a:xfrm>
          <a:prstGeom prst="roundRect">
            <a:avLst>
              <a:gd name="adj" fmla="val 131229"/>
            </a:avLst>
          </a:prstGeom>
          <a:solidFill>
            <a:srgbClr val="3F3F44"/>
          </a:solidFill>
          <a:ln/>
        </p:spPr>
      </p:sp>
      <p:sp>
        <p:nvSpPr>
          <p:cNvPr id="5" name="Shape 2">
            <a:extLst>
              <a:ext uri="{FF2B5EF4-FFF2-40B4-BE49-F238E27FC236}">
                <a16:creationId xmlns:a16="http://schemas.microsoft.com/office/drawing/2014/main" id="{2FF85EF6-4682-A887-70FB-FCB000103634}"/>
              </a:ext>
            </a:extLst>
          </p:cNvPr>
          <p:cNvSpPr/>
          <p:nvPr/>
        </p:nvSpPr>
        <p:spPr>
          <a:xfrm>
            <a:off x="6688395" y="2563535"/>
            <a:ext cx="699968" cy="22860"/>
          </a:xfrm>
          <a:prstGeom prst="roundRect">
            <a:avLst>
              <a:gd name="adj" fmla="val 131229"/>
            </a:avLst>
          </a:prstGeom>
          <a:solidFill>
            <a:srgbClr val="3F3F44"/>
          </a:solidFill>
          <a:ln/>
        </p:spPr>
      </p:sp>
      <p:sp>
        <p:nvSpPr>
          <p:cNvPr id="6" name="Shape 3">
            <a:extLst>
              <a:ext uri="{FF2B5EF4-FFF2-40B4-BE49-F238E27FC236}">
                <a16:creationId xmlns:a16="http://schemas.microsoft.com/office/drawing/2014/main" id="{E40F6024-5072-AAA4-BA6B-E06CE0294838}"/>
              </a:ext>
            </a:extLst>
          </p:cNvPr>
          <p:cNvSpPr/>
          <p:nvPr/>
        </p:nvSpPr>
        <p:spPr>
          <a:xfrm>
            <a:off x="6261318" y="2350056"/>
            <a:ext cx="449937" cy="449937"/>
          </a:xfrm>
          <a:prstGeom prst="roundRect">
            <a:avLst>
              <a:gd name="adj" fmla="val 6667"/>
            </a:avLst>
          </a:prstGeom>
          <a:solidFill>
            <a:srgbClr val="26262B"/>
          </a:solidFill>
          <a:ln/>
        </p:spPr>
      </p:sp>
      <p:sp>
        <p:nvSpPr>
          <p:cNvPr id="7" name="Text 4">
            <a:extLst>
              <a:ext uri="{FF2B5EF4-FFF2-40B4-BE49-F238E27FC236}">
                <a16:creationId xmlns:a16="http://schemas.microsoft.com/office/drawing/2014/main" id="{FD937A1B-007A-60E8-7ECE-F049B94D6E2F}"/>
              </a:ext>
            </a:extLst>
          </p:cNvPr>
          <p:cNvSpPr/>
          <p:nvPr/>
        </p:nvSpPr>
        <p:spPr>
          <a:xfrm>
            <a:off x="6422767" y="2424946"/>
            <a:ext cx="126921"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1</a:t>
            </a:r>
            <a:endParaRPr lang="en-US" sz="2350" dirty="0"/>
          </a:p>
        </p:txBody>
      </p:sp>
      <p:sp>
        <p:nvSpPr>
          <p:cNvPr id="8" name="Text 5">
            <a:extLst>
              <a:ext uri="{FF2B5EF4-FFF2-40B4-BE49-F238E27FC236}">
                <a16:creationId xmlns:a16="http://schemas.microsoft.com/office/drawing/2014/main" id="{2039269A-EED7-7C66-C65A-9166A05CC867}"/>
              </a:ext>
            </a:extLst>
          </p:cNvPr>
          <p:cNvSpPr/>
          <p:nvPr/>
        </p:nvSpPr>
        <p:spPr>
          <a:xfrm>
            <a:off x="7586186" y="2325052"/>
            <a:ext cx="2499836" cy="312539"/>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Dataset</a:t>
            </a:r>
            <a:endParaRPr lang="en-US" sz="1950" dirty="0"/>
          </a:p>
        </p:txBody>
      </p:sp>
      <p:sp>
        <p:nvSpPr>
          <p:cNvPr id="9" name="Text 6">
            <a:extLst>
              <a:ext uri="{FF2B5EF4-FFF2-40B4-BE49-F238E27FC236}">
                <a16:creationId xmlns:a16="http://schemas.microsoft.com/office/drawing/2014/main" id="{E71CE481-127C-FF63-00F0-492C0AAFCC63}"/>
              </a:ext>
            </a:extLst>
          </p:cNvPr>
          <p:cNvSpPr/>
          <p:nvPr/>
        </p:nvSpPr>
        <p:spPr>
          <a:xfrm>
            <a:off x="7586186" y="2757488"/>
            <a:ext cx="6344245" cy="320040"/>
          </a:xfrm>
          <a:prstGeom prst="rect">
            <a:avLst/>
          </a:prstGeom>
          <a:noFill/>
          <a:ln/>
        </p:spPr>
        <p:txBody>
          <a:bodyPr wrap="none" lIns="0" tIns="0" rIns="0" bIns="0" rtlCol="0" anchor="t"/>
          <a:lstStyle/>
          <a:p>
            <a:pPr>
              <a:lnSpc>
                <a:spcPts val="2500"/>
              </a:lnSpc>
            </a:pPr>
            <a:r>
              <a:rPr lang="en-US" sz="1550" dirty="0">
                <a:solidFill>
                  <a:srgbClr val="E0D6DE"/>
                </a:solidFill>
                <a:latin typeface="Noto Sans TC" pitchFamily="34" charset="0"/>
                <a:ea typeface="Noto Sans TC" pitchFamily="34" charset="-122"/>
                <a:cs typeface="Noto Sans TC" pitchFamily="34" charset="-120"/>
              </a:rPr>
              <a:t>Dataset preprocessing and </a:t>
            </a:r>
            <a:r>
              <a:rPr lang="en-US" sz="1550" dirty="0" err="1">
                <a:solidFill>
                  <a:srgbClr val="E0D6DE"/>
                </a:solidFill>
                <a:latin typeface="Noto Sans TC" pitchFamily="34" charset="0"/>
                <a:ea typeface="Noto Sans TC" pitchFamily="34" charset="-122"/>
                <a:cs typeface="Noto Sans TC" pitchFamily="34" charset="-120"/>
              </a:rPr>
              <a:t>subsetting</a:t>
            </a:r>
            <a:endParaRPr lang="en-US" sz="1550" dirty="0"/>
          </a:p>
        </p:txBody>
      </p:sp>
      <p:sp>
        <p:nvSpPr>
          <p:cNvPr id="10" name="Shape 7">
            <a:extLst>
              <a:ext uri="{FF2B5EF4-FFF2-40B4-BE49-F238E27FC236}">
                <a16:creationId xmlns:a16="http://schemas.microsoft.com/office/drawing/2014/main" id="{290E5B2E-8ECA-C4CE-7B5D-B45D81EAF48C}"/>
              </a:ext>
            </a:extLst>
          </p:cNvPr>
          <p:cNvSpPr/>
          <p:nvPr/>
        </p:nvSpPr>
        <p:spPr>
          <a:xfrm>
            <a:off x="6688395" y="3915728"/>
            <a:ext cx="699968" cy="22860"/>
          </a:xfrm>
          <a:prstGeom prst="roundRect">
            <a:avLst>
              <a:gd name="adj" fmla="val 131229"/>
            </a:avLst>
          </a:prstGeom>
          <a:solidFill>
            <a:srgbClr val="3F3F44"/>
          </a:solidFill>
          <a:ln/>
        </p:spPr>
      </p:sp>
      <p:sp>
        <p:nvSpPr>
          <p:cNvPr id="11" name="Shape 8">
            <a:extLst>
              <a:ext uri="{FF2B5EF4-FFF2-40B4-BE49-F238E27FC236}">
                <a16:creationId xmlns:a16="http://schemas.microsoft.com/office/drawing/2014/main" id="{88C3962E-CD4B-68AB-BE59-8AA2EB8299CC}"/>
              </a:ext>
            </a:extLst>
          </p:cNvPr>
          <p:cNvSpPr/>
          <p:nvPr/>
        </p:nvSpPr>
        <p:spPr>
          <a:xfrm>
            <a:off x="6261318" y="3702248"/>
            <a:ext cx="449937" cy="449937"/>
          </a:xfrm>
          <a:prstGeom prst="roundRect">
            <a:avLst>
              <a:gd name="adj" fmla="val 6667"/>
            </a:avLst>
          </a:prstGeom>
          <a:solidFill>
            <a:srgbClr val="26262B"/>
          </a:solidFill>
          <a:ln/>
        </p:spPr>
      </p:sp>
      <p:sp>
        <p:nvSpPr>
          <p:cNvPr id="12" name="Text 9">
            <a:extLst>
              <a:ext uri="{FF2B5EF4-FFF2-40B4-BE49-F238E27FC236}">
                <a16:creationId xmlns:a16="http://schemas.microsoft.com/office/drawing/2014/main" id="{0E8E7900-5482-218A-ED7A-B68243FAB708}"/>
              </a:ext>
            </a:extLst>
          </p:cNvPr>
          <p:cNvSpPr/>
          <p:nvPr/>
        </p:nvSpPr>
        <p:spPr>
          <a:xfrm>
            <a:off x="6392763" y="3777139"/>
            <a:ext cx="186928"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2</a:t>
            </a:r>
            <a:endParaRPr lang="en-US" sz="2350" dirty="0"/>
          </a:p>
        </p:txBody>
      </p:sp>
      <p:sp>
        <p:nvSpPr>
          <p:cNvPr id="13" name="Text 10">
            <a:extLst>
              <a:ext uri="{FF2B5EF4-FFF2-40B4-BE49-F238E27FC236}">
                <a16:creationId xmlns:a16="http://schemas.microsoft.com/office/drawing/2014/main" id="{ACEDAF0A-2D3A-72F2-1A59-D56641F22AE6}"/>
              </a:ext>
            </a:extLst>
          </p:cNvPr>
          <p:cNvSpPr/>
          <p:nvPr/>
        </p:nvSpPr>
        <p:spPr>
          <a:xfrm>
            <a:off x="7567673" y="3465481"/>
            <a:ext cx="2499836" cy="312539"/>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Model Training</a:t>
            </a:r>
            <a:endParaRPr lang="en-US" sz="1950" dirty="0"/>
          </a:p>
        </p:txBody>
      </p:sp>
      <p:sp>
        <p:nvSpPr>
          <p:cNvPr id="14" name="Text 11">
            <a:extLst>
              <a:ext uri="{FF2B5EF4-FFF2-40B4-BE49-F238E27FC236}">
                <a16:creationId xmlns:a16="http://schemas.microsoft.com/office/drawing/2014/main" id="{39798A47-FD70-55D0-4216-D67FCBDA73B8}"/>
              </a:ext>
            </a:extLst>
          </p:cNvPr>
          <p:cNvSpPr/>
          <p:nvPr/>
        </p:nvSpPr>
        <p:spPr>
          <a:xfrm>
            <a:off x="7567673" y="3790519"/>
            <a:ext cx="6344245" cy="1019653"/>
          </a:xfrm>
          <a:prstGeom prst="rect">
            <a:avLst/>
          </a:prstGeom>
          <a:noFill/>
          <a:ln/>
        </p:spPr>
        <p:txBody>
          <a:bodyPr wrap="none" lIns="0" tIns="0" rIns="0" bIns="0" rtlCol="0" anchor="t"/>
          <a:lstStyle/>
          <a:p>
            <a:pPr marL="0" indent="0" algn="l">
              <a:lnSpc>
                <a:spcPts val="2500"/>
              </a:lnSpc>
              <a:buNone/>
            </a:pPr>
            <a:r>
              <a:rPr lang="en-US" sz="1550" dirty="0">
                <a:solidFill>
                  <a:srgbClr val="E0D6DE"/>
                </a:solidFill>
                <a:latin typeface="Noto Sans TC"/>
                <a:ea typeface="Noto Sans TC"/>
                <a:cs typeface="Noto Sans TC" pitchFamily="34" charset="-120"/>
              </a:rPr>
              <a:t>Developed bidirectional LSTM models</a:t>
            </a:r>
            <a:endParaRPr lang="en-US" dirty="0">
              <a:latin typeface="Noto Sans TC"/>
              <a:ea typeface="Noto Sans TC"/>
            </a:endParaRPr>
          </a:p>
          <a:p>
            <a:pPr>
              <a:lnSpc>
                <a:spcPts val="2500"/>
              </a:lnSpc>
            </a:pPr>
            <a:r>
              <a:rPr lang="en-US" sz="1550" dirty="0">
                <a:solidFill>
                  <a:srgbClr val="E0D6DE"/>
                </a:solidFill>
                <a:latin typeface="Noto Sans TC"/>
                <a:ea typeface="Noto Sans TC"/>
                <a:cs typeface="Noto Sans TC" pitchFamily="34" charset="-120"/>
              </a:rPr>
              <a:t>Used AraVec for word embedding</a:t>
            </a:r>
          </a:p>
          <a:p>
            <a:pPr>
              <a:lnSpc>
                <a:spcPts val="2500"/>
              </a:lnSpc>
            </a:pPr>
            <a:endParaRPr lang="en-US" sz="1550" dirty="0">
              <a:solidFill>
                <a:srgbClr val="E0D6DE"/>
              </a:solidFill>
              <a:latin typeface="Noto Sans TC" pitchFamily="34" charset="0"/>
              <a:ea typeface="Noto Sans TC" pitchFamily="34" charset="-122"/>
              <a:cs typeface="Noto Sans TC" pitchFamily="34" charset="-120"/>
            </a:endParaRPr>
          </a:p>
          <a:p>
            <a:pPr marL="0" indent="0" algn="l">
              <a:lnSpc>
                <a:spcPts val="2500"/>
              </a:lnSpc>
              <a:buNone/>
            </a:pPr>
            <a:endParaRPr lang="en-US" sz="1550" dirty="0"/>
          </a:p>
        </p:txBody>
      </p:sp>
      <p:sp>
        <p:nvSpPr>
          <p:cNvPr id="15" name="Shape 12">
            <a:extLst>
              <a:ext uri="{FF2B5EF4-FFF2-40B4-BE49-F238E27FC236}">
                <a16:creationId xmlns:a16="http://schemas.microsoft.com/office/drawing/2014/main" id="{60F6996F-40C1-3D80-30A4-AA0EFFBA527A}"/>
              </a:ext>
            </a:extLst>
          </p:cNvPr>
          <p:cNvSpPr/>
          <p:nvPr/>
        </p:nvSpPr>
        <p:spPr>
          <a:xfrm>
            <a:off x="6688395" y="5267920"/>
            <a:ext cx="699968" cy="22860"/>
          </a:xfrm>
          <a:prstGeom prst="roundRect">
            <a:avLst>
              <a:gd name="adj" fmla="val 131229"/>
            </a:avLst>
          </a:prstGeom>
          <a:solidFill>
            <a:srgbClr val="3F3F44"/>
          </a:solidFill>
          <a:ln/>
        </p:spPr>
      </p:sp>
      <p:sp>
        <p:nvSpPr>
          <p:cNvPr id="16" name="Shape 13">
            <a:extLst>
              <a:ext uri="{FF2B5EF4-FFF2-40B4-BE49-F238E27FC236}">
                <a16:creationId xmlns:a16="http://schemas.microsoft.com/office/drawing/2014/main" id="{D4654877-49F4-D801-D8B8-4299215EE6A4}"/>
              </a:ext>
            </a:extLst>
          </p:cNvPr>
          <p:cNvSpPr/>
          <p:nvPr/>
        </p:nvSpPr>
        <p:spPr>
          <a:xfrm>
            <a:off x="6261318" y="5054441"/>
            <a:ext cx="449937" cy="449937"/>
          </a:xfrm>
          <a:prstGeom prst="roundRect">
            <a:avLst>
              <a:gd name="adj" fmla="val 6667"/>
            </a:avLst>
          </a:prstGeom>
          <a:solidFill>
            <a:srgbClr val="26262B"/>
          </a:solidFill>
          <a:ln/>
        </p:spPr>
      </p:sp>
      <p:sp>
        <p:nvSpPr>
          <p:cNvPr id="17" name="Text 14">
            <a:extLst>
              <a:ext uri="{FF2B5EF4-FFF2-40B4-BE49-F238E27FC236}">
                <a16:creationId xmlns:a16="http://schemas.microsoft.com/office/drawing/2014/main" id="{0FAAB1AF-F5DE-CEF6-8BF0-476D42D3D022}"/>
              </a:ext>
            </a:extLst>
          </p:cNvPr>
          <p:cNvSpPr/>
          <p:nvPr/>
        </p:nvSpPr>
        <p:spPr>
          <a:xfrm>
            <a:off x="6393240" y="5129332"/>
            <a:ext cx="185976"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3</a:t>
            </a:r>
            <a:endParaRPr lang="en-US" sz="2350" dirty="0"/>
          </a:p>
        </p:txBody>
      </p:sp>
      <p:sp>
        <p:nvSpPr>
          <p:cNvPr id="18" name="Text 15">
            <a:extLst>
              <a:ext uri="{FF2B5EF4-FFF2-40B4-BE49-F238E27FC236}">
                <a16:creationId xmlns:a16="http://schemas.microsoft.com/office/drawing/2014/main" id="{6FA67C79-DDF4-203B-3082-4D9FE20329C6}"/>
              </a:ext>
            </a:extLst>
          </p:cNvPr>
          <p:cNvSpPr/>
          <p:nvPr/>
        </p:nvSpPr>
        <p:spPr>
          <a:xfrm>
            <a:off x="7567673" y="5111650"/>
            <a:ext cx="2499836" cy="312539"/>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Evaluation</a:t>
            </a:r>
            <a:endParaRPr lang="en-US" sz="1950" dirty="0"/>
          </a:p>
        </p:txBody>
      </p:sp>
      <p:sp>
        <p:nvSpPr>
          <p:cNvPr id="19" name="Text 16">
            <a:extLst>
              <a:ext uri="{FF2B5EF4-FFF2-40B4-BE49-F238E27FC236}">
                <a16:creationId xmlns:a16="http://schemas.microsoft.com/office/drawing/2014/main" id="{AE0EE169-B03F-7A0E-78C5-A810265FCCF7}"/>
              </a:ext>
            </a:extLst>
          </p:cNvPr>
          <p:cNvSpPr/>
          <p:nvPr/>
        </p:nvSpPr>
        <p:spPr>
          <a:xfrm>
            <a:off x="7586186" y="5461873"/>
            <a:ext cx="6344245" cy="640080"/>
          </a:xfrm>
          <a:prstGeom prst="rect">
            <a:avLst/>
          </a:prstGeom>
          <a:noFill/>
          <a:ln/>
        </p:spPr>
        <p:txBody>
          <a:bodyPr wrap="square" lIns="0" tIns="0" rIns="0" bIns="0" rtlCol="0" anchor="t"/>
          <a:lstStyle/>
          <a:p>
            <a:pPr marL="0" indent="0" algn="l">
              <a:lnSpc>
                <a:spcPts val="2500"/>
              </a:lnSpc>
              <a:buNone/>
            </a:pPr>
            <a:r>
              <a:rPr lang="en-US" sz="1550" dirty="0">
                <a:solidFill>
                  <a:srgbClr val="E0D6DE"/>
                </a:solidFill>
                <a:latin typeface="Noto Sans TC" pitchFamily="34" charset="0"/>
                <a:ea typeface="Noto Sans TC" pitchFamily="34" charset="-122"/>
                <a:cs typeface="Noto Sans TC" pitchFamily="34" charset="-120"/>
              </a:rPr>
              <a:t>Human evaluation of poem quality, fluency, and adherence to traditional constraints.</a:t>
            </a:r>
            <a:endParaRPr lang="en-US" sz="1550" dirty="0"/>
          </a:p>
        </p:txBody>
      </p:sp>
      <p:sp>
        <p:nvSpPr>
          <p:cNvPr id="20" name="Shape 17">
            <a:extLst>
              <a:ext uri="{FF2B5EF4-FFF2-40B4-BE49-F238E27FC236}">
                <a16:creationId xmlns:a16="http://schemas.microsoft.com/office/drawing/2014/main" id="{34A87BBA-9EC2-6569-B0BA-86938AC73E6B}"/>
              </a:ext>
            </a:extLst>
          </p:cNvPr>
          <p:cNvSpPr/>
          <p:nvPr/>
        </p:nvSpPr>
        <p:spPr>
          <a:xfrm>
            <a:off x="6688395" y="6940153"/>
            <a:ext cx="699968" cy="22860"/>
          </a:xfrm>
          <a:prstGeom prst="roundRect">
            <a:avLst>
              <a:gd name="adj" fmla="val 131229"/>
            </a:avLst>
          </a:prstGeom>
          <a:solidFill>
            <a:srgbClr val="3F3F44"/>
          </a:solidFill>
          <a:ln/>
        </p:spPr>
      </p:sp>
      <p:sp>
        <p:nvSpPr>
          <p:cNvPr id="21" name="Shape 18">
            <a:extLst>
              <a:ext uri="{FF2B5EF4-FFF2-40B4-BE49-F238E27FC236}">
                <a16:creationId xmlns:a16="http://schemas.microsoft.com/office/drawing/2014/main" id="{8EE41D0D-72AB-8981-2E77-A87840EF5AF7}"/>
              </a:ext>
            </a:extLst>
          </p:cNvPr>
          <p:cNvSpPr/>
          <p:nvPr/>
        </p:nvSpPr>
        <p:spPr>
          <a:xfrm>
            <a:off x="6261318" y="6726674"/>
            <a:ext cx="449937" cy="449937"/>
          </a:xfrm>
          <a:prstGeom prst="roundRect">
            <a:avLst>
              <a:gd name="adj" fmla="val 6667"/>
            </a:avLst>
          </a:prstGeom>
          <a:solidFill>
            <a:srgbClr val="26262B"/>
          </a:solidFill>
          <a:ln/>
        </p:spPr>
      </p:sp>
      <p:sp>
        <p:nvSpPr>
          <p:cNvPr id="22" name="Text 19">
            <a:extLst>
              <a:ext uri="{FF2B5EF4-FFF2-40B4-BE49-F238E27FC236}">
                <a16:creationId xmlns:a16="http://schemas.microsoft.com/office/drawing/2014/main" id="{BC299861-1076-CB33-0A4C-092B75333AD9}"/>
              </a:ext>
            </a:extLst>
          </p:cNvPr>
          <p:cNvSpPr/>
          <p:nvPr/>
        </p:nvSpPr>
        <p:spPr>
          <a:xfrm>
            <a:off x="6388477" y="6801564"/>
            <a:ext cx="195620"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4</a:t>
            </a:r>
            <a:endParaRPr lang="en-US" sz="2350" dirty="0"/>
          </a:p>
        </p:txBody>
      </p:sp>
      <p:sp>
        <p:nvSpPr>
          <p:cNvPr id="23" name="Text 20">
            <a:extLst>
              <a:ext uri="{FF2B5EF4-FFF2-40B4-BE49-F238E27FC236}">
                <a16:creationId xmlns:a16="http://schemas.microsoft.com/office/drawing/2014/main" id="{5482C3F7-4D81-D722-B9A3-A187B0943DE5}"/>
              </a:ext>
            </a:extLst>
          </p:cNvPr>
          <p:cNvSpPr/>
          <p:nvPr/>
        </p:nvSpPr>
        <p:spPr>
          <a:xfrm>
            <a:off x="7586186" y="6701671"/>
            <a:ext cx="2499836" cy="312539"/>
          </a:xfrm>
          <a:prstGeom prst="rect">
            <a:avLst/>
          </a:prstGeom>
          <a:noFill/>
          <a:ln/>
        </p:spPr>
        <p:txBody>
          <a:bodyPr wrap="none" lIns="0" tIns="0" rIns="0" bIns="0" rtlCol="0" anchor="t"/>
          <a:lstStyle/>
          <a:p>
            <a:pPr marL="0" indent="0" algn="l">
              <a:lnSpc>
                <a:spcPts val="2450"/>
              </a:lnSpc>
              <a:buNone/>
            </a:pPr>
            <a:r>
              <a:rPr lang="en-US" sz="1950" dirty="0">
                <a:solidFill>
                  <a:srgbClr val="E0D6DE"/>
                </a:solidFill>
                <a:latin typeface="Sora Medium" pitchFamily="34" charset="0"/>
                <a:ea typeface="Sora Medium" pitchFamily="34" charset="-122"/>
                <a:cs typeface="Sora Medium" pitchFamily="34" charset="-120"/>
              </a:rPr>
              <a:t>test</a:t>
            </a:r>
            <a:endParaRPr lang="en-US" sz="1950" dirty="0"/>
          </a:p>
        </p:txBody>
      </p:sp>
      <p:sp>
        <p:nvSpPr>
          <p:cNvPr id="24" name="Text 21">
            <a:extLst>
              <a:ext uri="{FF2B5EF4-FFF2-40B4-BE49-F238E27FC236}">
                <a16:creationId xmlns:a16="http://schemas.microsoft.com/office/drawing/2014/main" id="{D0EA0710-3F07-6B40-F568-38EC87F8F166}"/>
              </a:ext>
            </a:extLst>
          </p:cNvPr>
          <p:cNvSpPr/>
          <p:nvPr/>
        </p:nvSpPr>
        <p:spPr>
          <a:xfrm>
            <a:off x="7586186" y="7134106"/>
            <a:ext cx="6344245" cy="989168"/>
          </a:xfrm>
          <a:prstGeom prst="rect">
            <a:avLst/>
          </a:prstGeom>
          <a:noFill/>
          <a:ln/>
        </p:spPr>
        <p:txBody>
          <a:bodyPr wrap="none" lIns="0" tIns="0" rIns="0" bIns="0" rtlCol="0" anchor="t"/>
          <a:lstStyle/>
          <a:p>
            <a:pPr>
              <a:lnSpc>
                <a:spcPts val="2500"/>
              </a:lnSpc>
            </a:pPr>
            <a:r>
              <a:rPr lang="en-US" sz="1550" dirty="0">
                <a:solidFill>
                  <a:srgbClr val="E0D6DE"/>
                </a:solidFill>
                <a:latin typeface="Noto Sans TC" pitchFamily="34" charset="0"/>
                <a:ea typeface="Noto Sans TC" pitchFamily="34" charset="-122"/>
                <a:cs typeface="Noto Sans TC" pitchFamily="34" charset="-120"/>
              </a:rPr>
              <a:t>- Tested different sequence lengths (1, 2, 5, 10).</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  - Tree-based path generation for sentences.</a:t>
            </a:r>
          </a:p>
        </p:txBody>
      </p:sp>
      <p:sp>
        <p:nvSpPr>
          <p:cNvPr id="25" name="Rectangle 24">
            <a:extLst>
              <a:ext uri="{FF2B5EF4-FFF2-40B4-BE49-F238E27FC236}">
                <a16:creationId xmlns:a16="http://schemas.microsoft.com/office/drawing/2014/main" id="{F5883084-CE75-6D9C-597A-3893DFAA0AC8}"/>
              </a:ext>
            </a:extLst>
          </p:cNvPr>
          <p:cNvSpPr/>
          <p:nvPr/>
        </p:nvSpPr>
        <p:spPr>
          <a:xfrm>
            <a:off x="12291236" y="7574042"/>
            <a:ext cx="2264735" cy="549232"/>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1831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1000"/>
                                        <p:tgtEl>
                                          <p:spTgt spid="13"/>
                                        </p:tgtEl>
                                      </p:cBhvr>
                                    </p:animEffect>
                                    <p:anim calcmode="lin" valueType="num">
                                      <p:cBhvr>
                                        <p:cTn id="51" dur="1000" fill="hold"/>
                                        <p:tgtEl>
                                          <p:spTgt spid="13"/>
                                        </p:tgtEl>
                                        <p:attrNameLst>
                                          <p:attrName>ppt_x</p:attrName>
                                        </p:attrNameLst>
                                      </p:cBhvr>
                                      <p:tavLst>
                                        <p:tav tm="0">
                                          <p:val>
                                            <p:strVal val="#ppt_x"/>
                                          </p:val>
                                        </p:tav>
                                        <p:tav tm="100000">
                                          <p:val>
                                            <p:strVal val="#ppt_x"/>
                                          </p:val>
                                        </p:tav>
                                      </p:tavLst>
                                    </p:anim>
                                    <p:anim calcmode="lin" valueType="num">
                                      <p:cBhvr>
                                        <p:cTn id="52" dur="1000" fill="hold"/>
                                        <p:tgtEl>
                                          <p:spTgt spid="13"/>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1000"/>
                                        <p:tgtEl>
                                          <p:spTgt spid="17"/>
                                        </p:tgtEl>
                                      </p:cBhvr>
                                    </p:animEffect>
                                    <p:anim calcmode="lin" valueType="num">
                                      <p:cBhvr>
                                        <p:cTn id="63" dur="1000" fill="hold"/>
                                        <p:tgtEl>
                                          <p:spTgt spid="17"/>
                                        </p:tgtEl>
                                        <p:attrNameLst>
                                          <p:attrName>ppt_x</p:attrName>
                                        </p:attrNameLst>
                                      </p:cBhvr>
                                      <p:tavLst>
                                        <p:tav tm="0">
                                          <p:val>
                                            <p:strVal val="#ppt_x"/>
                                          </p:val>
                                        </p:tav>
                                        <p:tav tm="100000">
                                          <p:val>
                                            <p:strVal val="#ppt_x"/>
                                          </p:val>
                                        </p:tav>
                                      </p:tavLst>
                                    </p:anim>
                                    <p:anim calcmode="lin" valueType="num">
                                      <p:cBhvr>
                                        <p:cTn id="64" dur="1000" fill="hold"/>
                                        <p:tgtEl>
                                          <p:spTgt spid="17"/>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fade">
                                      <p:cBhvr>
                                        <p:cTn id="67" dur="1000"/>
                                        <p:tgtEl>
                                          <p:spTgt spid="16"/>
                                        </p:tgtEl>
                                      </p:cBhvr>
                                    </p:animEffect>
                                    <p:anim calcmode="lin" valueType="num">
                                      <p:cBhvr>
                                        <p:cTn id="68" dur="1000" fill="hold"/>
                                        <p:tgtEl>
                                          <p:spTgt spid="16"/>
                                        </p:tgtEl>
                                        <p:attrNameLst>
                                          <p:attrName>ppt_x</p:attrName>
                                        </p:attrNameLst>
                                      </p:cBhvr>
                                      <p:tavLst>
                                        <p:tav tm="0">
                                          <p:val>
                                            <p:strVal val="#ppt_x"/>
                                          </p:val>
                                        </p:tav>
                                        <p:tav tm="100000">
                                          <p:val>
                                            <p:strVal val="#ppt_x"/>
                                          </p:val>
                                        </p:tav>
                                      </p:tavLst>
                                    </p:anim>
                                    <p:anim calcmode="lin" valueType="num">
                                      <p:cBhvr>
                                        <p:cTn id="69" dur="1000" fill="hold"/>
                                        <p:tgtEl>
                                          <p:spTgt spid="16"/>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fade">
                                      <p:cBhvr>
                                        <p:cTn id="72" dur="1000"/>
                                        <p:tgtEl>
                                          <p:spTgt spid="15"/>
                                        </p:tgtEl>
                                      </p:cBhvr>
                                    </p:animEffect>
                                    <p:anim calcmode="lin" valueType="num">
                                      <p:cBhvr>
                                        <p:cTn id="73" dur="1000" fill="hold"/>
                                        <p:tgtEl>
                                          <p:spTgt spid="15"/>
                                        </p:tgtEl>
                                        <p:attrNameLst>
                                          <p:attrName>ppt_x</p:attrName>
                                        </p:attrNameLst>
                                      </p:cBhvr>
                                      <p:tavLst>
                                        <p:tav tm="0">
                                          <p:val>
                                            <p:strVal val="#ppt_x"/>
                                          </p:val>
                                        </p:tav>
                                        <p:tav tm="100000">
                                          <p:val>
                                            <p:strVal val="#ppt_x"/>
                                          </p:val>
                                        </p:tav>
                                      </p:tavLst>
                                    </p:anim>
                                    <p:anim calcmode="lin" valueType="num">
                                      <p:cBhvr>
                                        <p:cTn id="74" dur="1000" fill="hold"/>
                                        <p:tgtEl>
                                          <p:spTgt spid="15"/>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1000"/>
                                        <p:tgtEl>
                                          <p:spTgt spid="18"/>
                                        </p:tgtEl>
                                      </p:cBhvr>
                                    </p:animEffect>
                                    <p:anim calcmode="lin" valueType="num">
                                      <p:cBhvr>
                                        <p:cTn id="78" dur="1000" fill="hold"/>
                                        <p:tgtEl>
                                          <p:spTgt spid="18"/>
                                        </p:tgtEl>
                                        <p:attrNameLst>
                                          <p:attrName>ppt_x</p:attrName>
                                        </p:attrNameLst>
                                      </p:cBhvr>
                                      <p:tavLst>
                                        <p:tav tm="0">
                                          <p:val>
                                            <p:strVal val="#ppt_x"/>
                                          </p:val>
                                        </p:tav>
                                        <p:tav tm="100000">
                                          <p:val>
                                            <p:strVal val="#ppt_x"/>
                                          </p:val>
                                        </p:tav>
                                      </p:tavLst>
                                    </p:anim>
                                    <p:anim calcmode="lin" valueType="num">
                                      <p:cBhvr>
                                        <p:cTn id="79" dur="1000" fill="hold"/>
                                        <p:tgtEl>
                                          <p:spTgt spid="1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fade">
                                      <p:cBhvr>
                                        <p:cTn id="82" dur="1000"/>
                                        <p:tgtEl>
                                          <p:spTgt spid="19"/>
                                        </p:tgtEl>
                                      </p:cBhvr>
                                    </p:animEffect>
                                    <p:anim calcmode="lin" valueType="num">
                                      <p:cBhvr>
                                        <p:cTn id="83" dur="1000" fill="hold"/>
                                        <p:tgtEl>
                                          <p:spTgt spid="19"/>
                                        </p:tgtEl>
                                        <p:attrNameLst>
                                          <p:attrName>ppt_x</p:attrName>
                                        </p:attrNameLst>
                                      </p:cBhvr>
                                      <p:tavLst>
                                        <p:tav tm="0">
                                          <p:val>
                                            <p:strVal val="#ppt_x"/>
                                          </p:val>
                                        </p:tav>
                                        <p:tav tm="100000">
                                          <p:val>
                                            <p:strVal val="#ppt_x"/>
                                          </p:val>
                                        </p:tav>
                                      </p:tavLst>
                                    </p:anim>
                                    <p:anim calcmode="lin" valueType="num">
                                      <p:cBhvr>
                                        <p:cTn id="8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1000"/>
                                        <p:tgtEl>
                                          <p:spTgt spid="22"/>
                                        </p:tgtEl>
                                      </p:cBhvr>
                                    </p:animEffect>
                                    <p:anim calcmode="lin" valueType="num">
                                      <p:cBhvr>
                                        <p:cTn id="90" dur="1000" fill="hold"/>
                                        <p:tgtEl>
                                          <p:spTgt spid="22"/>
                                        </p:tgtEl>
                                        <p:attrNameLst>
                                          <p:attrName>ppt_x</p:attrName>
                                        </p:attrNameLst>
                                      </p:cBhvr>
                                      <p:tavLst>
                                        <p:tav tm="0">
                                          <p:val>
                                            <p:strVal val="#ppt_x"/>
                                          </p:val>
                                        </p:tav>
                                        <p:tav tm="100000">
                                          <p:val>
                                            <p:strVal val="#ppt_x"/>
                                          </p:val>
                                        </p:tav>
                                      </p:tavLst>
                                    </p:anim>
                                    <p:anim calcmode="lin" valueType="num">
                                      <p:cBhvr>
                                        <p:cTn id="91" dur="1000" fill="hold"/>
                                        <p:tgtEl>
                                          <p:spTgt spid="22"/>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21"/>
                                        </p:tgtEl>
                                        <p:attrNameLst>
                                          <p:attrName>style.visibility</p:attrName>
                                        </p:attrNameLst>
                                      </p:cBhvr>
                                      <p:to>
                                        <p:strVal val="visible"/>
                                      </p:to>
                                    </p:set>
                                    <p:animEffect transition="in" filter="fade">
                                      <p:cBhvr>
                                        <p:cTn id="94" dur="1000"/>
                                        <p:tgtEl>
                                          <p:spTgt spid="21"/>
                                        </p:tgtEl>
                                      </p:cBhvr>
                                    </p:animEffect>
                                    <p:anim calcmode="lin" valueType="num">
                                      <p:cBhvr>
                                        <p:cTn id="95" dur="1000" fill="hold"/>
                                        <p:tgtEl>
                                          <p:spTgt spid="21"/>
                                        </p:tgtEl>
                                        <p:attrNameLst>
                                          <p:attrName>ppt_x</p:attrName>
                                        </p:attrNameLst>
                                      </p:cBhvr>
                                      <p:tavLst>
                                        <p:tav tm="0">
                                          <p:val>
                                            <p:strVal val="#ppt_x"/>
                                          </p:val>
                                        </p:tav>
                                        <p:tav tm="100000">
                                          <p:val>
                                            <p:strVal val="#ppt_x"/>
                                          </p:val>
                                        </p:tav>
                                      </p:tavLst>
                                    </p:anim>
                                    <p:anim calcmode="lin" valueType="num">
                                      <p:cBhvr>
                                        <p:cTn id="96" dur="1000" fill="hold"/>
                                        <p:tgtEl>
                                          <p:spTgt spid="21"/>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1000"/>
                                        <p:tgtEl>
                                          <p:spTgt spid="20"/>
                                        </p:tgtEl>
                                      </p:cBhvr>
                                    </p:animEffect>
                                    <p:anim calcmode="lin" valueType="num">
                                      <p:cBhvr>
                                        <p:cTn id="100" dur="1000" fill="hold"/>
                                        <p:tgtEl>
                                          <p:spTgt spid="20"/>
                                        </p:tgtEl>
                                        <p:attrNameLst>
                                          <p:attrName>ppt_x</p:attrName>
                                        </p:attrNameLst>
                                      </p:cBhvr>
                                      <p:tavLst>
                                        <p:tav tm="0">
                                          <p:val>
                                            <p:strVal val="#ppt_x"/>
                                          </p:val>
                                        </p:tav>
                                        <p:tav tm="100000">
                                          <p:val>
                                            <p:strVal val="#ppt_x"/>
                                          </p:val>
                                        </p:tav>
                                      </p:tavLst>
                                    </p:anim>
                                    <p:anim calcmode="lin" valueType="num">
                                      <p:cBhvr>
                                        <p:cTn id="101" dur="1000" fill="hold"/>
                                        <p:tgtEl>
                                          <p:spTgt spid="2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fade">
                                      <p:cBhvr>
                                        <p:cTn id="109" dur="1000"/>
                                        <p:tgtEl>
                                          <p:spTgt spid="24"/>
                                        </p:tgtEl>
                                      </p:cBhvr>
                                    </p:animEffect>
                                    <p:anim calcmode="lin" valueType="num">
                                      <p:cBhvr>
                                        <p:cTn id="110" dur="1000" fill="hold"/>
                                        <p:tgtEl>
                                          <p:spTgt spid="24"/>
                                        </p:tgtEl>
                                        <p:attrNameLst>
                                          <p:attrName>ppt_x</p:attrName>
                                        </p:attrNameLst>
                                      </p:cBhvr>
                                      <p:tavLst>
                                        <p:tav tm="0">
                                          <p:val>
                                            <p:strVal val="#ppt_x"/>
                                          </p:val>
                                        </p:tav>
                                        <p:tav tm="100000">
                                          <p:val>
                                            <p:strVal val="#ppt_x"/>
                                          </p:val>
                                        </p:tav>
                                      </p:tavLst>
                                    </p:anim>
                                    <p:anim calcmode="lin" valueType="num">
                                      <p:cBhvr>
                                        <p:cTn id="111"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2" grpId="0" animBg="1"/>
      <p:bldP spid="13" grpId="0" animBg="1"/>
      <p:bldP spid="14" grpId="0" animBg="1"/>
      <p:bldP spid="17" grpId="0" animBg="1"/>
      <p:bldP spid="18" grpId="0" animBg="1"/>
      <p:bldP spid="19" grpId="0" animBg="1"/>
      <p:bldP spid="22" grpId="0" animBg="1"/>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90B4A2-C595-0C99-ED06-ACACD41F040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9C7871F-AF74-FFF8-12FF-2E34E5239D7E}"/>
              </a:ext>
            </a:extLst>
          </p:cNvPr>
          <p:cNvSpPr/>
          <p:nvPr/>
        </p:nvSpPr>
        <p:spPr>
          <a:xfrm>
            <a:off x="380967" y="479853"/>
            <a:ext cx="7744063" cy="1249680"/>
          </a:xfrm>
          <a:prstGeom prst="rect">
            <a:avLst/>
          </a:prstGeom>
          <a:noFill/>
          <a:ln/>
        </p:spPr>
        <p:txBody>
          <a:bodyPr wrap="square" lIns="0" tIns="0" rIns="0" bIns="0" rtlCol="0" anchor="t"/>
          <a:lstStyle/>
          <a:p>
            <a:pPr>
              <a:lnSpc>
                <a:spcPts val="4900"/>
              </a:lnSpc>
            </a:pPr>
            <a:r>
              <a:rPr lang="en-US" sz="3900" dirty="0" err="1">
                <a:solidFill>
                  <a:srgbClr val="97B8FF"/>
                </a:solidFill>
                <a:latin typeface="Sora Medium" pitchFamily="34" charset="0"/>
                <a:ea typeface="Sora Medium" pitchFamily="34" charset="-122"/>
                <a:cs typeface="Sora Medium" pitchFamily="34" charset="-120"/>
              </a:rPr>
              <a:t>Enhancments</a:t>
            </a:r>
            <a:r>
              <a:rPr lang="en-US" sz="3900" dirty="0">
                <a:solidFill>
                  <a:srgbClr val="97B8FF"/>
                </a:solidFill>
                <a:latin typeface="Sora Medium" pitchFamily="34" charset="0"/>
                <a:ea typeface="Sora Medium" pitchFamily="34" charset="-122"/>
                <a:cs typeface="Sora Medium" pitchFamily="34" charset="-120"/>
              </a:rPr>
              <a:t>:</a:t>
            </a:r>
            <a:endParaRPr lang="en-US" sz="3900" dirty="0"/>
          </a:p>
        </p:txBody>
      </p:sp>
      <p:sp>
        <p:nvSpPr>
          <p:cNvPr id="4" name="Shape 1">
            <a:extLst>
              <a:ext uri="{FF2B5EF4-FFF2-40B4-BE49-F238E27FC236}">
                <a16:creationId xmlns:a16="http://schemas.microsoft.com/office/drawing/2014/main" id="{BA4F86C1-906C-F447-A0ED-7C6E0AE0BFAF}"/>
              </a:ext>
            </a:extLst>
          </p:cNvPr>
          <p:cNvSpPr/>
          <p:nvPr/>
        </p:nvSpPr>
        <p:spPr>
          <a:xfrm>
            <a:off x="669456" y="2029452"/>
            <a:ext cx="22860" cy="5528905"/>
          </a:xfrm>
          <a:prstGeom prst="roundRect">
            <a:avLst>
              <a:gd name="adj" fmla="val 131229"/>
            </a:avLst>
          </a:prstGeom>
          <a:solidFill>
            <a:srgbClr val="3F3F44"/>
          </a:solidFill>
          <a:ln/>
        </p:spPr>
      </p:sp>
      <p:sp>
        <p:nvSpPr>
          <p:cNvPr id="5" name="Shape 2">
            <a:extLst>
              <a:ext uri="{FF2B5EF4-FFF2-40B4-BE49-F238E27FC236}">
                <a16:creationId xmlns:a16="http://schemas.microsoft.com/office/drawing/2014/main" id="{F19382F7-073D-2F06-E9CF-CFCFEC23985E}"/>
              </a:ext>
            </a:extLst>
          </p:cNvPr>
          <p:cNvSpPr/>
          <p:nvPr/>
        </p:nvSpPr>
        <p:spPr>
          <a:xfrm>
            <a:off x="882994" y="1977983"/>
            <a:ext cx="699968" cy="22860"/>
          </a:xfrm>
          <a:prstGeom prst="roundRect">
            <a:avLst>
              <a:gd name="adj" fmla="val 131229"/>
            </a:avLst>
          </a:prstGeom>
          <a:solidFill>
            <a:srgbClr val="3F3F44"/>
          </a:solidFill>
          <a:ln/>
        </p:spPr>
      </p:sp>
      <p:sp>
        <p:nvSpPr>
          <p:cNvPr id="6" name="Shape 3">
            <a:extLst>
              <a:ext uri="{FF2B5EF4-FFF2-40B4-BE49-F238E27FC236}">
                <a16:creationId xmlns:a16="http://schemas.microsoft.com/office/drawing/2014/main" id="{877E0066-7ED4-2563-4CFF-2059D39A8F2D}"/>
              </a:ext>
            </a:extLst>
          </p:cNvPr>
          <p:cNvSpPr/>
          <p:nvPr/>
        </p:nvSpPr>
        <p:spPr>
          <a:xfrm>
            <a:off x="455917" y="1764504"/>
            <a:ext cx="449937" cy="449937"/>
          </a:xfrm>
          <a:prstGeom prst="roundRect">
            <a:avLst>
              <a:gd name="adj" fmla="val 6667"/>
            </a:avLst>
          </a:prstGeom>
          <a:solidFill>
            <a:srgbClr val="26262B"/>
          </a:solidFill>
          <a:ln/>
        </p:spPr>
      </p:sp>
      <p:sp>
        <p:nvSpPr>
          <p:cNvPr id="7" name="Text 4">
            <a:extLst>
              <a:ext uri="{FF2B5EF4-FFF2-40B4-BE49-F238E27FC236}">
                <a16:creationId xmlns:a16="http://schemas.microsoft.com/office/drawing/2014/main" id="{4C0FEF60-C630-39DF-21F5-4A27031BD71F}"/>
              </a:ext>
            </a:extLst>
          </p:cNvPr>
          <p:cNvSpPr/>
          <p:nvPr/>
        </p:nvSpPr>
        <p:spPr>
          <a:xfrm>
            <a:off x="617366" y="1839394"/>
            <a:ext cx="126921"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1</a:t>
            </a:r>
            <a:endParaRPr lang="en-US" sz="2350" dirty="0"/>
          </a:p>
        </p:txBody>
      </p:sp>
      <p:sp>
        <p:nvSpPr>
          <p:cNvPr id="8" name="Text 5">
            <a:extLst>
              <a:ext uri="{FF2B5EF4-FFF2-40B4-BE49-F238E27FC236}">
                <a16:creationId xmlns:a16="http://schemas.microsoft.com/office/drawing/2014/main" id="{B1D5B73E-59B4-A315-2B70-A2576BF33E2D}"/>
              </a:ext>
            </a:extLst>
          </p:cNvPr>
          <p:cNvSpPr/>
          <p:nvPr/>
        </p:nvSpPr>
        <p:spPr>
          <a:xfrm>
            <a:off x="1780785" y="1739500"/>
            <a:ext cx="2499836" cy="312539"/>
          </a:xfrm>
          <a:prstGeom prst="rect">
            <a:avLst/>
          </a:prstGeom>
          <a:noFill/>
          <a:ln/>
        </p:spPr>
        <p:txBody>
          <a:bodyPr wrap="none" lIns="0" tIns="0" rIns="0" bIns="0" rtlCol="0" anchor="t"/>
          <a:lstStyle/>
          <a:p>
            <a:pPr>
              <a:lnSpc>
                <a:spcPts val="2450"/>
              </a:lnSpc>
            </a:pPr>
            <a:r>
              <a:rPr lang="en-US" sz="1950" dirty="0">
                <a:solidFill>
                  <a:srgbClr val="E0D6DE"/>
                </a:solidFill>
                <a:latin typeface="Sora Medium" pitchFamily="34" charset="0"/>
                <a:ea typeface="Sora Medium" pitchFamily="34" charset="-122"/>
                <a:cs typeface="Sora Medium" pitchFamily="34" charset="-120"/>
              </a:rPr>
              <a:t>Adjust Temperature:</a:t>
            </a:r>
          </a:p>
        </p:txBody>
      </p:sp>
      <p:sp>
        <p:nvSpPr>
          <p:cNvPr id="9" name="Text 6">
            <a:extLst>
              <a:ext uri="{FF2B5EF4-FFF2-40B4-BE49-F238E27FC236}">
                <a16:creationId xmlns:a16="http://schemas.microsoft.com/office/drawing/2014/main" id="{A10D232E-503F-742C-3714-B980709D6409}"/>
              </a:ext>
            </a:extLst>
          </p:cNvPr>
          <p:cNvSpPr/>
          <p:nvPr/>
        </p:nvSpPr>
        <p:spPr>
          <a:xfrm>
            <a:off x="1762272" y="2076587"/>
            <a:ext cx="6344245" cy="320040"/>
          </a:xfrm>
          <a:prstGeom prst="rect">
            <a:avLst/>
          </a:prstGeom>
          <a:noFill/>
          <a:ln/>
        </p:spPr>
        <p:txBody>
          <a:bodyPr wrap="none" lIns="0" tIns="0" rIns="0" bIns="0" rtlCol="0" anchor="t"/>
          <a:lstStyle/>
          <a:p>
            <a:pPr>
              <a:lnSpc>
                <a:spcPts val="2500"/>
              </a:lnSpc>
            </a:pPr>
            <a:r>
              <a:rPr lang="en-US" sz="1550" dirty="0">
                <a:solidFill>
                  <a:srgbClr val="E0D6DE"/>
                </a:solidFill>
                <a:latin typeface="Noto Sans TC" pitchFamily="34" charset="0"/>
                <a:ea typeface="Noto Sans TC" pitchFamily="34" charset="-122"/>
                <a:cs typeface="Noto Sans TC" pitchFamily="34" charset="-120"/>
              </a:rPr>
              <a:t>- A lower temperature (e.g., 0.5) generates safer, more predictable text.</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 A higher temperature (e.g., 1.0) introduces more creativity.</a:t>
            </a:r>
            <a:endParaRPr lang="en-US" sz="1550" dirty="0"/>
          </a:p>
        </p:txBody>
      </p:sp>
      <p:sp>
        <p:nvSpPr>
          <p:cNvPr id="10" name="Shape 7">
            <a:extLst>
              <a:ext uri="{FF2B5EF4-FFF2-40B4-BE49-F238E27FC236}">
                <a16:creationId xmlns:a16="http://schemas.microsoft.com/office/drawing/2014/main" id="{4E0122DA-2450-7D43-53E3-1C755D10C874}"/>
              </a:ext>
            </a:extLst>
          </p:cNvPr>
          <p:cNvSpPr/>
          <p:nvPr/>
        </p:nvSpPr>
        <p:spPr>
          <a:xfrm>
            <a:off x="882994" y="3330176"/>
            <a:ext cx="699968" cy="22860"/>
          </a:xfrm>
          <a:prstGeom prst="roundRect">
            <a:avLst>
              <a:gd name="adj" fmla="val 131229"/>
            </a:avLst>
          </a:prstGeom>
          <a:solidFill>
            <a:srgbClr val="3F3F44"/>
          </a:solidFill>
          <a:ln/>
        </p:spPr>
      </p:sp>
      <p:sp>
        <p:nvSpPr>
          <p:cNvPr id="11" name="Shape 8">
            <a:extLst>
              <a:ext uri="{FF2B5EF4-FFF2-40B4-BE49-F238E27FC236}">
                <a16:creationId xmlns:a16="http://schemas.microsoft.com/office/drawing/2014/main" id="{2906D2E5-4314-F038-020A-9C1A23A7767F}"/>
              </a:ext>
            </a:extLst>
          </p:cNvPr>
          <p:cNvSpPr/>
          <p:nvPr/>
        </p:nvSpPr>
        <p:spPr>
          <a:xfrm>
            <a:off x="455917" y="3116696"/>
            <a:ext cx="449937" cy="449937"/>
          </a:xfrm>
          <a:prstGeom prst="roundRect">
            <a:avLst>
              <a:gd name="adj" fmla="val 6667"/>
            </a:avLst>
          </a:prstGeom>
          <a:solidFill>
            <a:srgbClr val="26262B"/>
          </a:solidFill>
          <a:ln/>
        </p:spPr>
      </p:sp>
      <p:sp>
        <p:nvSpPr>
          <p:cNvPr id="12" name="Text 9">
            <a:extLst>
              <a:ext uri="{FF2B5EF4-FFF2-40B4-BE49-F238E27FC236}">
                <a16:creationId xmlns:a16="http://schemas.microsoft.com/office/drawing/2014/main" id="{385AB972-12B9-7640-C60F-BB197AC87C7F}"/>
              </a:ext>
            </a:extLst>
          </p:cNvPr>
          <p:cNvSpPr/>
          <p:nvPr/>
        </p:nvSpPr>
        <p:spPr>
          <a:xfrm>
            <a:off x="587362" y="3191587"/>
            <a:ext cx="186928"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2</a:t>
            </a:r>
            <a:endParaRPr lang="en-US" sz="2350" dirty="0"/>
          </a:p>
        </p:txBody>
      </p:sp>
      <p:sp>
        <p:nvSpPr>
          <p:cNvPr id="14" name="Text 11">
            <a:extLst>
              <a:ext uri="{FF2B5EF4-FFF2-40B4-BE49-F238E27FC236}">
                <a16:creationId xmlns:a16="http://schemas.microsoft.com/office/drawing/2014/main" id="{91E22A79-DA5A-25AA-D5A2-779C1C479AFB}"/>
              </a:ext>
            </a:extLst>
          </p:cNvPr>
          <p:cNvSpPr/>
          <p:nvPr/>
        </p:nvSpPr>
        <p:spPr>
          <a:xfrm>
            <a:off x="1691666" y="2968787"/>
            <a:ext cx="10228495" cy="1361175"/>
          </a:xfrm>
          <a:prstGeom prst="rect">
            <a:avLst/>
          </a:prstGeom>
          <a:noFill/>
          <a:ln/>
        </p:spPr>
        <p:txBody>
          <a:bodyPr wrap="none" lIns="0" tIns="0" rIns="0" bIns="0" rtlCol="0" anchor="t"/>
          <a:lstStyle/>
          <a:p>
            <a:pPr marL="285750" indent="-285750">
              <a:lnSpc>
                <a:spcPts val="1425"/>
              </a:lnSpc>
              <a:buFontTx/>
              <a:buChar char="-"/>
            </a:pPr>
            <a:endParaRPr lang="en-US" sz="1600" dirty="0">
              <a:solidFill>
                <a:srgbClr val="CCCCCC"/>
              </a:solidFill>
              <a:latin typeface="Noto Sans TC" panose="020B0604020202020204" charset="-128"/>
              <a:ea typeface="Noto Sans TC" panose="020B0604020202020204" charset="-128"/>
            </a:endParaRPr>
          </a:p>
          <a:p>
            <a:pPr marL="285750" indent="-285750">
              <a:lnSpc>
                <a:spcPts val="1425"/>
              </a:lnSpc>
              <a:buFontTx/>
              <a:buChar char="-"/>
            </a:pPr>
            <a:r>
              <a:rPr lang="en-US" sz="1600" dirty="0">
                <a:solidFill>
                  <a:srgbClr val="CCCCCC"/>
                </a:solidFill>
                <a:latin typeface="Noto Sans TC" panose="020B0604020202020204" charset="-128"/>
                <a:ea typeface="Noto Sans TC" panose="020B0604020202020204" charset="-128"/>
              </a:rPr>
              <a:t>Use </a:t>
            </a:r>
            <a:r>
              <a:rPr lang="en-US" sz="1600" dirty="0" err="1">
                <a:solidFill>
                  <a:srgbClr val="CCCCCC"/>
                </a:solidFill>
                <a:latin typeface="Noto Sans TC" panose="020B0604020202020204" charset="-128"/>
                <a:ea typeface="Noto Sans TC" panose="020B0604020202020204" charset="-128"/>
              </a:rPr>
              <a:t>GridSearchCV</a:t>
            </a:r>
            <a:r>
              <a:rPr lang="en-US" sz="1600" dirty="0">
                <a:solidFill>
                  <a:srgbClr val="CCCCCC"/>
                </a:solidFill>
                <a:latin typeface="Noto Sans TC" panose="020B0604020202020204" charset="-128"/>
                <a:ea typeface="Noto Sans TC" panose="020B0604020202020204" charset="-128"/>
              </a:rPr>
              <a:t> for a more exhaustive search over a small set of hyperparameters </a:t>
            </a:r>
          </a:p>
          <a:p>
            <a:pPr>
              <a:lnSpc>
                <a:spcPts val="1425"/>
              </a:lnSpc>
            </a:pPr>
            <a:r>
              <a:rPr lang="en-US" sz="1600" dirty="0">
                <a:solidFill>
                  <a:srgbClr val="CCCCCC"/>
                </a:solidFill>
                <a:latin typeface="Noto Sans TC" panose="020B0604020202020204" charset="-128"/>
                <a:ea typeface="Noto Sans TC" panose="020B0604020202020204" charset="-128"/>
              </a:rPr>
              <a:t>       (e.g., for parameters that are critical for the model's performance).</a:t>
            </a:r>
          </a:p>
          <a:p>
            <a:pPr>
              <a:lnSpc>
                <a:spcPts val="1425"/>
              </a:lnSpc>
            </a:pPr>
            <a:endParaRPr lang="en-US" sz="1600" dirty="0">
              <a:solidFill>
                <a:srgbClr val="6796E6"/>
              </a:solidFill>
              <a:latin typeface="Noto Sans TC" panose="020B0604020202020204" charset="-128"/>
              <a:ea typeface="Noto Sans TC" panose="020B0604020202020204" charset="-128"/>
            </a:endParaRPr>
          </a:p>
          <a:p>
            <a:pPr marL="285750" indent="-285750">
              <a:lnSpc>
                <a:spcPts val="1425"/>
              </a:lnSpc>
              <a:buFontTx/>
              <a:buChar char="-"/>
            </a:pPr>
            <a:r>
              <a:rPr lang="en-US" sz="1600" dirty="0">
                <a:solidFill>
                  <a:srgbClr val="CCCCCC"/>
                </a:solidFill>
                <a:latin typeface="Noto Sans TC" panose="020B0604020202020204" charset="-128"/>
                <a:ea typeface="Noto Sans TC" panose="020B0604020202020204" charset="-128"/>
              </a:rPr>
              <a:t>Use </a:t>
            </a:r>
            <a:r>
              <a:rPr lang="en-US" sz="1600" dirty="0" err="1">
                <a:solidFill>
                  <a:srgbClr val="CCCCCC"/>
                </a:solidFill>
                <a:latin typeface="Noto Sans TC" panose="020B0604020202020204" charset="-128"/>
                <a:ea typeface="Noto Sans TC" panose="020B0604020202020204" charset="-128"/>
              </a:rPr>
              <a:t>RandomizedSearchCV</a:t>
            </a:r>
            <a:r>
              <a:rPr lang="en-US" sz="1600" dirty="0">
                <a:solidFill>
                  <a:srgbClr val="CCCCCC"/>
                </a:solidFill>
                <a:latin typeface="Noto Sans TC" panose="020B0604020202020204" charset="-128"/>
                <a:ea typeface="Noto Sans TC" panose="020B0604020202020204" charset="-128"/>
              </a:rPr>
              <a:t> for a wider and more random search over hyperparameters </a:t>
            </a:r>
          </a:p>
          <a:p>
            <a:pPr>
              <a:lnSpc>
                <a:spcPts val="1425"/>
              </a:lnSpc>
            </a:pPr>
            <a:r>
              <a:rPr lang="en-US" sz="1600" dirty="0">
                <a:solidFill>
                  <a:srgbClr val="CCCCCC"/>
                </a:solidFill>
                <a:latin typeface="Noto Sans TC" panose="020B0604020202020204" charset="-128"/>
                <a:ea typeface="Noto Sans TC" panose="020B0604020202020204" charset="-128"/>
              </a:rPr>
              <a:t>       (e.g., for parameters where the search space is large).</a:t>
            </a:r>
          </a:p>
          <a:p>
            <a:pPr>
              <a:lnSpc>
                <a:spcPts val="1425"/>
              </a:lnSpc>
            </a:pPr>
            <a:br>
              <a:rPr lang="en-US" sz="1600" dirty="0">
                <a:solidFill>
                  <a:srgbClr val="CCCCCC"/>
                </a:solidFill>
                <a:latin typeface="Consolas" panose="020B0609020204030204" pitchFamily="49" charset="0"/>
              </a:rPr>
            </a:br>
            <a:endParaRPr lang="en-US" sz="1600" dirty="0">
              <a:solidFill>
                <a:srgbClr val="CCCCCC"/>
              </a:solidFill>
              <a:latin typeface="Consolas" panose="020B0609020204030204" pitchFamily="49" charset="0"/>
            </a:endParaRPr>
          </a:p>
        </p:txBody>
      </p:sp>
      <p:sp>
        <p:nvSpPr>
          <p:cNvPr id="15" name="Shape 12">
            <a:extLst>
              <a:ext uri="{FF2B5EF4-FFF2-40B4-BE49-F238E27FC236}">
                <a16:creationId xmlns:a16="http://schemas.microsoft.com/office/drawing/2014/main" id="{EA23F661-DEFB-B3DE-2B79-DFD7CC81DCA2}"/>
              </a:ext>
            </a:extLst>
          </p:cNvPr>
          <p:cNvSpPr/>
          <p:nvPr/>
        </p:nvSpPr>
        <p:spPr>
          <a:xfrm>
            <a:off x="882994" y="4682368"/>
            <a:ext cx="699968" cy="22860"/>
          </a:xfrm>
          <a:prstGeom prst="roundRect">
            <a:avLst>
              <a:gd name="adj" fmla="val 131229"/>
            </a:avLst>
          </a:prstGeom>
          <a:solidFill>
            <a:srgbClr val="3F3F44"/>
          </a:solidFill>
          <a:ln/>
        </p:spPr>
      </p:sp>
      <p:sp>
        <p:nvSpPr>
          <p:cNvPr id="16" name="Shape 13">
            <a:extLst>
              <a:ext uri="{FF2B5EF4-FFF2-40B4-BE49-F238E27FC236}">
                <a16:creationId xmlns:a16="http://schemas.microsoft.com/office/drawing/2014/main" id="{A6AF0E1A-8163-978F-87EE-738A6B4DBF00}"/>
              </a:ext>
            </a:extLst>
          </p:cNvPr>
          <p:cNvSpPr/>
          <p:nvPr/>
        </p:nvSpPr>
        <p:spPr>
          <a:xfrm>
            <a:off x="455917" y="4468889"/>
            <a:ext cx="449937" cy="449937"/>
          </a:xfrm>
          <a:prstGeom prst="roundRect">
            <a:avLst>
              <a:gd name="adj" fmla="val 6667"/>
            </a:avLst>
          </a:prstGeom>
          <a:solidFill>
            <a:srgbClr val="26262B"/>
          </a:solidFill>
          <a:ln/>
        </p:spPr>
      </p:sp>
      <p:sp>
        <p:nvSpPr>
          <p:cNvPr id="17" name="Text 14">
            <a:extLst>
              <a:ext uri="{FF2B5EF4-FFF2-40B4-BE49-F238E27FC236}">
                <a16:creationId xmlns:a16="http://schemas.microsoft.com/office/drawing/2014/main" id="{6F8DD1F7-69C2-6A3E-E15A-1D72336217B1}"/>
              </a:ext>
            </a:extLst>
          </p:cNvPr>
          <p:cNvSpPr/>
          <p:nvPr/>
        </p:nvSpPr>
        <p:spPr>
          <a:xfrm>
            <a:off x="587839" y="4543780"/>
            <a:ext cx="185976"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3</a:t>
            </a:r>
            <a:endParaRPr lang="en-US" sz="2350" dirty="0"/>
          </a:p>
        </p:txBody>
      </p:sp>
      <p:sp>
        <p:nvSpPr>
          <p:cNvPr id="19" name="Text 16">
            <a:extLst>
              <a:ext uri="{FF2B5EF4-FFF2-40B4-BE49-F238E27FC236}">
                <a16:creationId xmlns:a16="http://schemas.microsoft.com/office/drawing/2014/main" id="{0B1B387E-491A-3D19-60EA-00B3B4A07405}"/>
              </a:ext>
            </a:extLst>
          </p:cNvPr>
          <p:cNvSpPr/>
          <p:nvPr/>
        </p:nvSpPr>
        <p:spPr>
          <a:xfrm>
            <a:off x="1780785" y="4543780"/>
            <a:ext cx="8287412" cy="1729135"/>
          </a:xfrm>
          <a:prstGeom prst="rect">
            <a:avLst/>
          </a:prstGeom>
          <a:noFill/>
          <a:ln/>
        </p:spPr>
        <p:txBody>
          <a:bodyPr wrap="square" lIns="0" tIns="0" rIns="0" bIns="0" rtlCol="0" anchor="t"/>
          <a:lstStyle/>
          <a:p>
            <a:pPr>
              <a:lnSpc>
                <a:spcPts val="2500"/>
              </a:lnSpc>
            </a:pPr>
            <a:r>
              <a:rPr lang="en-US" sz="1550" dirty="0">
                <a:solidFill>
                  <a:srgbClr val="E0D6DE"/>
                </a:solidFill>
                <a:latin typeface="Noto Sans TC" pitchFamily="34" charset="0"/>
                <a:ea typeface="Noto Sans TC" pitchFamily="34" charset="-122"/>
                <a:cs typeface="Noto Sans TC" pitchFamily="34" charset="-120"/>
              </a:rPr>
              <a:t>we could use a GRU (Gated Recurrent Unit) instead of the LSTM layer </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The GRU is used instead of an LSTM. </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GRUs are similar to LSTMs but use fewer parameters because they combine the forget and input gates into a single update gate. This makes GRUs faster to train and often perform similarly to LSTMs</a:t>
            </a:r>
            <a:endParaRPr lang="en-US" sz="1550" dirty="0"/>
          </a:p>
        </p:txBody>
      </p:sp>
      <p:sp>
        <p:nvSpPr>
          <p:cNvPr id="22" name="Text 19">
            <a:extLst>
              <a:ext uri="{FF2B5EF4-FFF2-40B4-BE49-F238E27FC236}">
                <a16:creationId xmlns:a16="http://schemas.microsoft.com/office/drawing/2014/main" id="{0E904D44-9CA4-4D55-8729-F152B6A52432}"/>
              </a:ext>
            </a:extLst>
          </p:cNvPr>
          <p:cNvSpPr/>
          <p:nvPr/>
        </p:nvSpPr>
        <p:spPr>
          <a:xfrm>
            <a:off x="583076" y="6216012"/>
            <a:ext cx="195620" cy="300038"/>
          </a:xfrm>
          <a:prstGeom prst="rect">
            <a:avLst/>
          </a:prstGeom>
          <a:noFill/>
          <a:ln/>
        </p:spPr>
        <p:txBody>
          <a:bodyPr wrap="none" lIns="0" tIns="0" rIns="0" bIns="0" rtlCol="0" anchor="t"/>
          <a:lstStyle/>
          <a:p>
            <a:pPr marL="0" indent="0" algn="ctr">
              <a:lnSpc>
                <a:spcPts val="2350"/>
              </a:lnSpc>
              <a:buNone/>
            </a:pPr>
            <a:endParaRPr lang="en-US" sz="2350" dirty="0"/>
          </a:p>
        </p:txBody>
      </p:sp>
      <p:sp>
        <p:nvSpPr>
          <p:cNvPr id="25" name="Rectangle 24">
            <a:extLst>
              <a:ext uri="{FF2B5EF4-FFF2-40B4-BE49-F238E27FC236}">
                <a16:creationId xmlns:a16="http://schemas.microsoft.com/office/drawing/2014/main" id="{FBF1D834-FEEC-90CA-EA63-B691F1872452}"/>
              </a:ext>
            </a:extLst>
          </p:cNvPr>
          <p:cNvSpPr/>
          <p:nvPr/>
        </p:nvSpPr>
        <p:spPr>
          <a:xfrm>
            <a:off x="12291236" y="7574042"/>
            <a:ext cx="2264735" cy="549232"/>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09034E2D-F3C6-9DC6-95E6-F019ABF27FEE}"/>
              </a:ext>
            </a:extLst>
          </p:cNvPr>
          <p:cNvPicPr>
            <a:picLocks noChangeAspect="1"/>
          </p:cNvPicPr>
          <p:nvPr/>
        </p:nvPicPr>
        <p:blipFill>
          <a:blip r:embed="rId3"/>
          <a:stretch>
            <a:fillRect/>
          </a:stretch>
        </p:blipFill>
        <p:spPr>
          <a:xfrm>
            <a:off x="3985300" y="6161015"/>
            <a:ext cx="6064384" cy="1824053"/>
          </a:xfrm>
          <a:prstGeom prst="rect">
            <a:avLst/>
          </a:prstGeom>
        </p:spPr>
      </p:pic>
    </p:spTree>
    <p:extLst>
      <p:ext uri="{BB962C8B-B14F-4D97-AF65-F5344CB8AC3E}">
        <p14:creationId xmlns:p14="http://schemas.microsoft.com/office/powerpoint/2010/main" val="359944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1000"/>
                                        <p:tgtEl>
                                          <p:spTgt spid="11"/>
                                        </p:tgtEl>
                                      </p:cBhvr>
                                    </p:animEffect>
                                    <p:anim calcmode="lin" valueType="num">
                                      <p:cBhvr>
                                        <p:cTn id="41" dur="1000" fill="hold"/>
                                        <p:tgtEl>
                                          <p:spTgt spid="11"/>
                                        </p:tgtEl>
                                        <p:attrNameLst>
                                          <p:attrName>ppt_x</p:attrName>
                                        </p:attrNameLst>
                                      </p:cBhvr>
                                      <p:tavLst>
                                        <p:tav tm="0">
                                          <p:val>
                                            <p:strVal val="#ppt_x"/>
                                          </p:val>
                                        </p:tav>
                                        <p:tav tm="100000">
                                          <p:val>
                                            <p:strVal val="#ppt_x"/>
                                          </p:val>
                                        </p:tav>
                                      </p:tavLst>
                                    </p:anim>
                                    <p:anim calcmode="lin" valueType="num">
                                      <p:cBhvr>
                                        <p:cTn id="42" dur="1000" fill="hold"/>
                                        <p:tgtEl>
                                          <p:spTgt spid="11"/>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1000"/>
                                        <p:tgtEl>
                                          <p:spTgt spid="17"/>
                                        </p:tgtEl>
                                      </p:cBhvr>
                                    </p:animEffect>
                                    <p:anim calcmode="lin" valueType="num">
                                      <p:cBhvr>
                                        <p:cTn id="58" dur="1000" fill="hold"/>
                                        <p:tgtEl>
                                          <p:spTgt spid="17"/>
                                        </p:tgtEl>
                                        <p:attrNameLst>
                                          <p:attrName>ppt_x</p:attrName>
                                        </p:attrNameLst>
                                      </p:cBhvr>
                                      <p:tavLst>
                                        <p:tav tm="0">
                                          <p:val>
                                            <p:strVal val="#ppt_x"/>
                                          </p:val>
                                        </p:tav>
                                        <p:tav tm="100000">
                                          <p:val>
                                            <p:strVal val="#ppt_x"/>
                                          </p:val>
                                        </p:tav>
                                      </p:tavLst>
                                    </p:anim>
                                    <p:anim calcmode="lin" valueType="num">
                                      <p:cBhvr>
                                        <p:cTn id="59" dur="1000" fill="hold"/>
                                        <p:tgtEl>
                                          <p:spTgt spid="17"/>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1000"/>
                                        <p:tgtEl>
                                          <p:spTgt spid="16"/>
                                        </p:tgtEl>
                                      </p:cBhvr>
                                    </p:animEffect>
                                    <p:anim calcmode="lin" valueType="num">
                                      <p:cBhvr>
                                        <p:cTn id="63" dur="1000" fill="hold"/>
                                        <p:tgtEl>
                                          <p:spTgt spid="16"/>
                                        </p:tgtEl>
                                        <p:attrNameLst>
                                          <p:attrName>ppt_x</p:attrName>
                                        </p:attrNameLst>
                                      </p:cBhvr>
                                      <p:tavLst>
                                        <p:tav tm="0">
                                          <p:val>
                                            <p:strVal val="#ppt_x"/>
                                          </p:val>
                                        </p:tav>
                                        <p:tav tm="100000">
                                          <p:val>
                                            <p:strVal val="#ppt_x"/>
                                          </p:val>
                                        </p:tav>
                                      </p:tavLst>
                                    </p:anim>
                                    <p:anim calcmode="lin" valueType="num">
                                      <p:cBhvr>
                                        <p:cTn id="64" dur="1000" fill="hold"/>
                                        <p:tgtEl>
                                          <p:spTgt spid="1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1000"/>
                                        <p:tgtEl>
                                          <p:spTgt spid="19"/>
                                        </p:tgtEl>
                                      </p:cBhvr>
                                    </p:animEffect>
                                    <p:anim calcmode="lin" valueType="num">
                                      <p:cBhvr>
                                        <p:cTn id="73" dur="1000" fill="hold"/>
                                        <p:tgtEl>
                                          <p:spTgt spid="19"/>
                                        </p:tgtEl>
                                        <p:attrNameLst>
                                          <p:attrName>ppt_x</p:attrName>
                                        </p:attrNameLst>
                                      </p:cBhvr>
                                      <p:tavLst>
                                        <p:tav tm="0">
                                          <p:val>
                                            <p:strVal val="#ppt_x"/>
                                          </p:val>
                                        </p:tav>
                                        <p:tav tm="100000">
                                          <p:val>
                                            <p:strVal val="#ppt_x"/>
                                          </p:val>
                                        </p:tav>
                                      </p:tavLst>
                                    </p:anim>
                                    <p:anim calcmode="lin" valueType="num">
                                      <p:cBhvr>
                                        <p:cTn id="7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000"/>
                                        <p:tgtEl>
                                          <p:spTgt spid="22"/>
                                        </p:tgtEl>
                                      </p:cBhvr>
                                    </p:animEffect>
                                    <p:anim calcmode="lin" valueType="num">
                                      <p:cBhvr>
                                        <p:cTn id="80" dur="1000" fill="hold"/>
                                        <p:tgtEl>
                                          <p:spTgt spid="22"/>
                                        </p:tgtEl>
                                        <p:attrNameLst>
                                          <p:attrName>ppt_x</p:attrName>
                                        </p:attrNameLst>
                                      </p:cBhvr>
                                      <p:tavLst>
                                        <p:tav tm="0">
                                          <p:val>
                                            <p:strVal val="#ppt_x"/>
                                          </p:val>
                                        </p:tav>
                                        <p:tav tm="100000">
                                          <p:val>
                                            <p:strVal val="#ppt_x"/>
                                          </p:val>
                                        </p:tav>
                                      </p:tavLst>
                                    </p:anim>
                                    <p:anim calcmode="lin" valueType="num">
                                      <p:cBhvr>
                                        <p:cTn id="8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2" grpId="0" animBg="1"/>
      <p:bldP spid="14" grpId="0" animBg="1"/>
      <p:bldP spid="17" grpId="0" animBg="1"/>
      <p:bldP spid="19" grpId="0" animBg="1"/>
      <p:bldP spid="2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0549B-CA39-7D8B-283D-47838EB272F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A2ABEE82-9F2A-8FB6-CE7B-3FA489961D87}"/>
              </a:ext>
            </a:extLst>
          </p:cNvPr>
          <p:cNvSpPr/>
          <p:nvPr/>
        </p:nvSpPr>
        <p:spPr>
          <a:xfrm>
            <a:off x="380967" y="479853"/>
            <a:ext cx="7744063" cy="1249680"/>
          </a:xfrm>
          <a:prstGeom prst="rect">
            <a:avLst/>
          </a:prstGeom>
          <a:noFill/>
          <a:ln/>
        </p:spPr>
        <p:txBody>
          <a:bodyPr wrap="square" lIns="0" tIns="0" rIns="0" bIns="0" rtlCol="0" anchor="t"/>
          <a:lstStyle/>
          <a:p>
            <a:pPr>
              <a:lnSpc>
                <a:spcPts val="4900"/>
              </a:lnSpc>
            </a:pPr>
            <a:r>
              <a:rPr lang="en-US" sz="3900" dirty="0" err="1">
                <a:solidFill>
                  <a:srgbClr val="97B8FF"/>
                </a:solidFill>
                <a:latin typeface="Sora Medium" pitchFamily="34" charset="0"/>
                <a:ea typeface="Sora Medium" pitchFamily="34" charset="-122"/>
                <a:cs typeface="Sora Medium" pitchFamily="34" charset="-120"/>
              </a:rPr>
              <a:t>Enhancments</a:t>
            </a:r>
            <a:r>
              <a:rPr lang="en-US" sz="3900" dirty="0">
                <a:solidFill>
                  <a:srgbClr val="97B8FF"/>
                </a:solidFill>
                <a:latin typeface="Sora Medium" pitchFamily="34" charset="0"/>
                <a:ea typeface="Sora Medium" pitchFamily="34" charset="-122"/>
                <a:cs typeface="Sora Medium" pitchFamily="34" charset="-120"/>
              </a:rPr>
              <a:t>:</a:t>
            </a:r>
            <a:endParaRPr lang="en-US" sz="3900" dirty="0"/>
          </a:p>
        </p:txBody>
      </p:sp>
      <p:sp>
        <p:nvSpPr>
          <p:cNvPr id="4" name="Shape 1">
            <a:extLst>
              <a:ext uri="{FF2B5EF4-FFF2-40B4-BE49-F238E27FC236}">
                <a16:creationId xmlns:a16="http://schemas.microsoft.com/office/drawing/2014/main" id="{15F22943-3999-CBC2-9023-4B6AF956901A}"/>
              </a:ext>
            </a:extLst>
          </p:cNvPr>
          <p:cNvSpPr/>
          <p:nvPr/>
        </p:nvSpPr>
        <p:spPr>
          <a:xfrm>
            <a:off x="669456" y="2029452"/>
            <a:ext cx="22860" cy="5528905"/>
          </a:xfrm>
          <a:prstGeom prst="roundRect">
            <a:avLst>
              <a:gd name="adj" fmla="val 131229"/>
            </a:avLst>
          </a:prstGeom>
          <a:solidFill>
            <a:srgbClr val="3F3F44"/>
          </a:solidFill>
          <a:ln/>
        </p:spPr>
      </p:sp>
      <p:sp>
        <p:nvSpPr>
          <p:cNvPr id="5" name="Shape 2">
            <a:extLst>
              <a:ext uri="{FF2B5EF4-FFF2-40B4-BE49-F238E27FC236}">
                <a16:creationId xmlns:a16="http://schemas.microsoft.com/office/drawing/2014/main" id="{6523658F-1063-A174-A5D3-C2421D96E5D4}"/>
              </a:ext>
            </a:extLst>
          </p:cNvPr>
          <p:cNvSpPr/>
          <p:nvPr/>
        </p:nvSpPr>
        <p:spPr>
          <a:xfrm>
            <a:off x="882994" y="1977983"/>
            <a:ext cx="699968" cy="22860"/>
          </a:xfrm>
          <a:prstGeom prst="roundRect">
            <a:avLst>
              <a:gd name="adj" fmla="val 131229"/>
            </a:avLst>
          </a:prstGeom>
          <a:solidFill>
            <a:srgbClr val="3F3F44"/>
          </a:solidFill>
          <a:ln/>
        </p:spPr>
      </p:sp>
      <p:sp>
        <p:nvSpPr>
          <p:cNvPr id="6" name="Shape 3">
            <a:extLst>
              <a:ext uri="{FF2B5EF4-FFF2-40B4-BE49-F238E27FC236}">
                <a16:creationId xmlns:a16="http://schemas.microsoft.com/office/drawing/2014/main" id="{17B2433D-3E3D-3109-38F2-0AA7D88E3961}"/>
              </a:ext>
            </a:extLst>
          </p:cNvPr>
          <p:cNvSpPr/>
          <p:nvPr/>
        </p:nvSpPr>
        <p:spPr>
          <a:xfrm>
            <a:off x="455917" y="1764504"/>
            <a:ext cx="449937" cy="449937"/>
          </a:xfrm>
          <a:prstGeom prst="roundRect">
            <a:avLst>
              <a:gd name="adj" fmla="val 6667"/>
            </a:avLst>
          </a:prstGeom>
          <a:solidFill>
            <a:srgbClr val="26262B"/>
          </a:solidFill>
          <a:ln/>
        </p:spPr>
      </p:sp>
      <p:sp>
        <p:nvSpPr>
          <p:cNvPr id="7" name="Text 4">
            <a:extLst>
              <a:ext uri="{FF2B5EF4-FFF2-40B4-BE49-F238E27FC236}">
                <a16:creationId xmlns:a16="http://schemas.microsoft.com/office/drawing/2014/main" id="{BED2430A-D3B5-628D-3038-8DD93B9EC0B2}"/>
              </a:ext>
            </a:extLst>
          </p:cNvPr>
          <p:cNvSpPr/>
          <p:nvPr/>
        </p:nvSpPr>
        <p:spPr>
          <a:xfrm>
            <a:off x="617366" y="1839394"/>
            <a:ext cx="126921" cy="300038"/>
          </a:xfrm>
          <a:prstGeom prst="rect">
            <a:avLst/>
          </a:prstGeom>
          <a:noFill/>
          <a:ln/>
        </p:spPr>
        <p:txBody>
          <a:bodyPr wrap="none" lIns="0" tIns="0" rIns="0" bIns="0" rtlCol="0" anchor="t"/>
          <a:lstStyle/>
          <a:p>
            <a:pPr marL="0" indent="0" algn="ctr">
              <a:lnSpc>
                <a:spcPts val="2350"/>
              </a:lnSpc>
              <a:buNone/>
            </a:pPr>
            <a:r>
              <a:rPr lang="en-US" sz="2350" dirty="0">
                <a:solidFill>
                  <a:srgbClr val="E0D6DE"/>
                </a:solidFill>
                <a:latin typeface="Sora Medium" pitchFamily="34" charset="0"/>
                <a:ea typeface="Sora Medium" pitchFamily="34" charset="-122"/>
                <a:cs typeface="Sora Medium" pitchFamily="34" charset="-120"/>
              </a:rPr>
              <a:t>4</a:t>
            </a:r>
            <a:endParaRPr lang="en-US" sz="2350" dirty="0"/>
          </a:p>
        </p:txBody>
      </p:sp>
      <p:sp>
        <p:nvSpPr>
          <p:cNvPr id="8" name="Text 5">
            <a:extLst>
              <a:ext uri="{FF2B5EF4-FFF2-40B4-BE49-F238E27FC236}">
                <a16:creationId xmlns:a16="http://schemas.microsoft.com/office/drawing/2014/main" id="{358DE47C-9884-75CB-C67D-089568677ED9}"/>
              </a:ext>
            </a:extLst>
          </p:cNvPr>
          <p:cNvSpPr/>
          <p:nvPr/>
        </p:nvSpPr>
        <p:spPr>
          <a:xfrm>
            <a:off x="1753161" y="1381376"/>
            <a:ext cx="6926851" cy="712336"/>
          </a:xfrm>
          <a:prstGeom prst="rect">
            <a:avLst/>
          </a:prstGeom>
          <a:noFill/>
          <a:ln/>
        </p:spPr>
        <p:txBody>
          <a:bodyPr wrap="none" lIns="0" tIns="0" rIns="0" bIns="0" rtlCol="0" anchor="t"/>
          <a:lstStyle/>
          <a:p>
            <a:pPr>
              <a:lnSpc>
                <a:spcPts val="2450"/>
              </a:lnSpc>
            </a:pPr>
            <a:endParaRPr lang="en-US" sz="1950" dirty="0">
              <a:solidFill>
                <a:srgbClr val="E0D6DE"/>
              </a:solidFill>
              <a:latin typeface="Sora Medium" pitchFamily="34" charset="0"/>
              <a:ea typeface="Sora Medium" pitchFamily="34" charset="-122"/>
              <a:cs typeface="Sora Medium" pitchFamily="34" charset="-120"/>
            </a:endParaRPr>
          </a:p>
          <a:p>
            <a:pPr>
              <a:lnSpc>
                <a:spcPts val="2450"/>
              </a:lnSpc>
            </a:pPr>
            <a:r>
              <a:rPr lang="en-US" sz="1950" dirty="0">
                <a:solidFill>
                  <a:srgbClr val="E0D6DE"/>
                </a:solidFill>
                <a:latin typeface="Sora Medium" pitchFamily="34" charset="0"/>
                <a:ea typeface="Sora Medium" pitchFamily="34" charset="-122"/>
                <a:cs typeface="Sora Medium" pitchFamily="34" charset="-120"/>
              </a:rPr>
              <a:t>When Increasing the data size to improve models by:</a:t>
            </a:r>
          </a:p>
        </p:txBody>
      </p:sp>
      <p:sp>
        <p:nvSpPr>
          <p:cNvPr id="9" name="Text 6">
            <a:extLst>
              <a:ext uri="{FF2B5EF4-FFF2-40B4-BE49-F238E27FC236}">
                <a16:creationId xmlns:a16="http://schemas.microsoft.com/office/drawing/2014/main" id="{C2F9F38C-AC25-083C-D09F-C4F737E408E6}"/>
              </a:ext>
            </a:extLst>
          </p:cNvPr>
          <p:cNvSpPr/>
          <p:nvPr/>
        </p:nvSpPr>
        <p:spPr>
          <a:xfrm>
            <a:off x="1460837" y="1842263"/>
            <a:ext cx="11962766" cy="2005784"/>
          </a:xfrm>
          <a:prstGeom prst="rect">
            <a:avLst/>
          </a:prstGeom>
          <a:noFill/>
          <a:ln/>
        </p:spPr>
        <p:txBody>
          <a:bodyPr wrap="none" lIns="0" tIns="0" rIns="0" bIns="0" rtlCol="0" anchor="t"/>
          <a:lstStyle/>
          <a:p>
            <a:pPr>
              <a:lnSpc>
                <a:spcPts val="2500"/>
              </a:lnSpc>
            </a:pPr>
            <a:endParaRPr lang="en-US" sz="1550" dirty="0">
              <a:solidFill>
                <a:srgbClr val="E0D6DE"/>
              </a:solidFill>
              <a:latin typeface="Noto Sans TC" pitchFamily="34" charset="0"/>
              <a:ea typeface="Noto Sans TC" pitchFamily="34" charset="-122"/>
              <a:cs typeface="Noto Sans TC" pitchFamily="34" charset="-120"/>
            </a:endParaRPr>
          </a:p>
          <a:p>
            <a:pPr>
              <a:lnSpc>
                <a:spcPts val="2500"/>
              </a:lnSpc>
            </a:pPr>
            <a:r>
              <a:rPr lang="en-US" sz="1550" dirty="0">
                <a:solidFill>
                  <a:srgbClr val="E0D6DE"/>
                </a:solidFill>
                <a:latin typeface="Noto Sans TC" pitchFamily="34" charset="0"/>
                <a:ea typeface="Noto Sans TC" pitchFamily="34" charset="-122"/>
                <a:cs typeface="Noto Sans TC" pitchFamily="34" charset="-120"/>
              </a:rPr>
              <a:t>- Better Generalization: The model learns from more examples, making it better at handling unseen data.</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 Improved Word Representations: With more data, the model gets better at understanding word meanings and relationships.</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 BUT: all data requires an additional 2 weeks to run</a:t>
            </a:r>
          </a:p>
          <a:p>
            <a:pPr>
              <a:lnSpc>
                <a:spcPts val="2500"/>
              </a:lnSpc>
            </a:pPr>
            <a:r>
              <a:rPr lang="en-US" sz="1550" dirty="0">
                <a:solidFill>
                  <a:srgbClr val="E0D6DE"/>
                </a:solidFill>
                <a:latin typeface="Noto Sans TC" pitchFamily="34" charset="0"/>
                <a:ea typeface="Noto Sans TC" pitchFamily="34" charset="-122"/>
                <a:cs typeface="Noto Sans TC" pitchFamily="34" charset="-120"/>
              </a:rPr>
              <a:t> - Challenges: It requires more computing power and may not always provide huge improvements after a certain point.</a:t>
            </a:r>
            <a:endParaRPr lang="en-US" sz="1550" dirty="0"/>
          </a:p>
        </p:txBody>
      </p:sp>
      <p:sp>
        <p:nvSpPr>
          <p:cNvPr id="25" name="Rectangle 24">
            <a:extLst>
              <a:ext uri="{FF2B5EF4-FFF2-40B4-BE49-F238E27FC236}">
                <a16:creationId xmlns:a16="http://schemas.microsoft.com/office/drawing/2014/main" id="{2283861F-E01D-637D-94C7-BABA59D8562E}"/>
              </a:ext>
            </a:extLst>
          </p:cNvPr>
          <p:cNvSpPr/>
          <p:nvPr/>
        </p:nvSpPr>
        <p:spPr>
          <a:xfrm>
            <a:off x="12291236" y="7574042"/>
            <a:ext cx="2264735" cy="549232"/>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 5">
            <a:extLst>
              <a:ext uri="{FF2B5EF4-FFF2-40B4-BE49-F238E27FC236}">
                <a16:creationId xmlns:a16="http://schemas.microsoft.com/office/drawing/2014/main" id="{213EDAD2-D2B2-A3B7-F63C-2076BB4ED5E0}"/>
              </a:ext>
            </a:extLst>
          </p:cNvPr>
          <p:cNvSpPr/>
          <p:nvPr/>
        </p:nvSpPr>
        <p:spPr>
          <a:xfrm>
            <a:off x="1232978" y="3669218"/>
            <a:ext cx="6926851" cy="712336"/>
          </a:xfrm>
          <a:prstGeom prst="rect">
            <a:avLst/>
          </a:prstGeom>
          <a:noFill/>
          <a:ln/>
        </p:spPr>
        <p:txBody>
          <a:bodyPr wrap="none" lIns="0" tIns="0" rIns="0" bIns="0" rtlCol="0" anchor="t"/>
          <a:lstStyle/>
          <a:p>
            <a:pPr>
              <a:lnSpc>
                <a:spcPts val="2450"/>
              </a:lnSpc>
            </a:pPr>
            <a:r>
              <a:rPr lang="en-US" sz="1950" dirty="0">
                <a:solidFill>
                  <a:srgbClr val="E0D6DE"/>
                </a:solidFill>
                <a:latin typeface="Sora Medium" pitchFamily="34" charset="0"/>
                <a:ea typeface="Sora Medium" pitchFamily="34" charset="-122"/>
                <a:cs typeface="Sora Medium" pitchFamily="34" charset="-120"/>
              </a:rPr>
              <a:t>After Model Result:</a:t>
            </a:r>
          </a:p>
        </p:txBody>
      </p:sp>
      <p:pic>
        <p:nvPicPr>
          <p:cNvPr id="27" name="Picture 26">
            <a:extLst>
              <a:ext uri="{FF2B5EF4-FFF2-40B4-BE49-F238E27FC236}">
                <a16:creationId xmlns:a16="http://schemas.microsoft.com/office/drawing/2014/main" id="{9588DCEE-0117-1A68-6762-1730879DAF97}"/>
              </a:ext>
            </a:extLst>
          </p:cNvPr>
          <p:cNvPicPr>
            <a:picLocks noChangeAspect="1"/>
          </p:cNvPicPr>
          <p:nvPr/>
        </p:nvPicPr>
        <p:blipFill>
          <a:blip r:embed="rId3"/>
          <a:stretch>
            <a:fillRect/>
          </a:stretch>
        </p:blipFill>
        <p:spPr>
          <a:xfrm>
            <a:off x="1355269" y="4143070"/>
            <a:ext cx="3861317" cy="2948642"/>
          </a:xfrm>
          <a:prstGeom prst="rect">
            <a:avLst/>
          </a:prstGeom>
        </p:spPr>
      </p:pic>
      <p:pic>
        <p:nvPicPr>
          <p:cNvPr id="30" name="Picture 29">
            <a:extLst>
              <a:ext uri="{FF2B5EF4-FFF2-40B4-BE49-F238E27FC236}">
                <a16:creationId xmlns:a16="http://schemas.microsoft.com/office/drawing/2014/main" id="{47257F2B-034A-9096-3EF8-05E4C1A2535F}"/>
              </a:ext>
            </a:extLst>
          </p:cNvPr>
          <p:cNvPicPr>
            <a:picLocks noChangeAspect="1"/>
          </p:cNvPicPr>
          <p:nvPr/>
        </p:nvPicPr>
        <p:blipFill>
          <a:blip r:embed="rId4"/>
          <a:stretch>
            <a:fillRect/>
          </a:stretch>
        </p:blipFill>
        <p:spPr>
          <a:xfrm>
            <a:off x="7223744" y="4116393"/>
            <a:ext cx="3454889" cy="3236915"/>
          </a:xfrm>
          <a:prstGeom prst="rect">
            <a:avLst/>
          </a:prstGeom>
        </p:spPr>
      </p:pic>
      <p:sp>
        <p:nvSpPr>
          <p:cNvPr id="33" name="Text 5">
            <a:extLst>
              <a:ext uri="{FF2B5EF4-FFF2-40B4-BE49-F238E27FC236}">
                <a16:creationId xmlns:a16="http://schemas.microsoft.com/office/drawing/2014/main" id="{A4D9399C-0148-6914-1402-02CD53686CC4}"/>
              </a:ext>
            </a:extLst>
          </p:cNvPr>
          <p:cNvSpPr/>
          <p:nvPr/>
        </p:nvSpPr>
        <p:spPr>
          <a:xfrm>
            <a:off x="7204574" y="3667790"/>
            <a:ext cx="6926851" cy="712336"/>
          </a:xfrm>
          <a:prstGeom prst="rect">
            <a:avLst/>
          </a:prstGeom>
          <a:noFill/>
          <a:ln/>
        </p:spPr>
        <p:txBody>
          <a:bodyPr wrap="none" lIns="0" tIns="0" rIns="0" bIns="0" rtlCol="0" anchor="t"/>
          <a:lstStyle/>
          <a:p>
            <a:pPr>
              <a:lnSpc>
                <a:spcPts val="2450"/>
              </a:lnSpc>
            </a:pPr>
            <a:r>
              <a:rPr lang="en-US" sz="1950" dirty="0">
                <a:solidFill>
                  <a:srgbClr val="E0D6DE"/>
                </a:solidFill>
                <a:latin typeface="Sora Medium" pitchFamily="34" charset="0"/>
                <a:ea typeface="Sora Medium" pitchFamily="34" charset="-122"/>
                <a:cs typeface="Sora Medium" pitchFamily="34" charset="-120"/>
              </a:rPr>
              <a:t>Before Model Result:</a:t>
            </a:r>
          </a:p>
        </p:txBody>
      </p:sp>
    </p:spTree>
    <p:extLst>
      <p:ext uri="{BB962C8B-B14F-4D97-AF65-F5344CB8AC3E}">
        <p14:creationId xmlns:p14="http://schemas.microsoft.com/office/powerpoint/2010/main" val="417479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1000"/>
                                        <p:tgtEl>
                                          <p:spTgt spid="8"/>
                                        </p:tgtEl>
                                      </p:cBhvr>
                                    </p:animEffect>
                                    <p:anim calcmode="lin" valueType="num">
                                      <p:cBhvr>
                                        <p:cTn id="24" dur="1000" fill="hold"/>
                                        <p:tgtEl>
                                          <p:spTgt spid="8"/>
                                        </p:tgtEl>
                                        <p:attrNameLst>
                                          <p:attrName>ppt_x</p:attrName>
                                        </p:attrNameLst>
                                      </p:cBhvr>
                                      <p:tavLst>
                                        <p:tav tm="0">
                                          <p:val>
                                            <p:strVal val="#ppt_x"/>
                                          </p:val>
                                        </p:tav>
                                        <p:tav tm="100000">
                                          <p:val>
                                            <p:strVal val="#ppt_x"/>
                                          </p:val>
                                        </p:tav>
                                      </p:tavLst>
                                    </p:anim>
                                    <p:anim calcmode="lin" valueType="num">
                                      <p:cBhvr>
                                        <p:cTn id="25" dur="1000" fill="hold"/>
                                        <p:tgtEl>
                                          <p:spTgt spid="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1000"/>
                                        <p:tgtEl>
                                          <p:spTgt spid="33"/>
                                        </p:tgtEl>
                                      </p:cBhvr>
                                    </p:animEffect>
                                    <p:anim calcmode="lin" valueType="num">
                                      <p:cBhvr>
                                        <p:cTn id="39" dur="1000" fill="hold"/>
                                        <p:tgtEl>
                                          <p:spTgt spid="33"/>
                                        </p:tgtEl>
                                        <p:attrNameLst>
                                          <p:attrName>ppt_x</p:attrName>
                                        </p:attrNameLst>
                                      </p:cBhvr>
                                      <p:tavLst>
                                        <p:tav tm="0">
                                          <p:val>
                                            <p:strVal val="#ppt_x"/>
                                          </p:val>
                                        </p:tav>
                                        <p:tav tm="100000">
                                          <p:val>
                                            <p:strVal val="#ppt_x"/>
                                          </p:val>
                                        </p:tav>
                                      </p:tavLst>
                                    </p:anim>
                                    <p:anim calcmode="lin" valueType="num">
                                      <p:cBhvr>
                                        <p:cTn id="40"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23" grpId="0" animBg="1"/>
      <p:bldP spid="3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F03BD-54F7-CE7C-C6AC-C4FF2AFB6CCA}"/>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6DC980D5-55B6-D85F-7499-51204EB553A3}"/>
              </a:ext>
            </a:extLst>
          </p:cNvPr>
          <p:cNvGraphicFramePr>
            <a:graphicFrameLocks noGrp="1"/>
          </p:cNvGraphicFramePr>
          <p:nvPr>
            <p:extLst>
              <p:ext uri="{D42A27DB-BD31-4B8C-83A1-F6EECF244321}">
                <p14:modId xmlns:p14="http://schemas.microsoft.com/office/powerpoint/2010/main" val="2971539733"/>
              </p:ext>
            </p:extLst>
          </p:nvPr>
        </p:nvGraphicFramePr>
        <p:xfrm>
          <a:off x="1287082" y="1637632"/>
          <a:ext cx="12056235" cy="5651095"/>
        </p:xfrm>
        <a:graphic>
          <a:graphicData uri="http://schemas.openxmlformats.org/drawingml/2006/table">
            <a:tbl>
              <a:tblPr firstRow="1" bandRow="1">
                <a:tableStyleId>{5C22544A-7EE6-4342-B048-85BDC9FD1C3A}</a:tableStyleId>
              </a:tblPr>
              <a:tblGrid>
                <a:gridCol w="2411247">
                  <a:extLst>
                    <a:ext uri="{9D8B030D-6E8A-4147-A177-3AD203B41FA5}">
                      <a16:colId xmlns:a16="http://schemas.microsoft.com/office/drawing/2014/main" val="20000"/>
                    </a:ext>
                  </a:extLst>
                </a:gridCol>
                <a:gridCol w="2411247">
                  <a:extLst>
                    <a:ext uri="{9D8B030D-6E8A-4147-A177-3AD203B41FA5}">
                      <a16:colId xmlns:a16="http://schemas.microsoft.com/office/drawing/2014/main" val="20001"/>
                    </a:ext>
                  </a:extLst>
                </a:gridCol>
                <a:gridCol w="2411247">
                  <a:extLst>
                    <a:ext uri="{9D8B030D-6E8A-4147-A177-3AD203B41FA5}">
                      <a16:colId xmlns:a16="http://schemas.microsoft.com/office/drawing/2014/main" val="20002"/>
                    </a:ext>
                  </a:extLst>
                </a:gridCol>
                <a:gridCol w="2411247">
                  <a:extLst>
                    <a:ext uri="{9D8B030D-6E8A-4147-A177-3AD203B41FA5}">
                      <a16:colId xmlns:a16="http://schemas.microsoft.com/office/drawing/2014/main" val="1434730478"/>
                    </a:ext>
                  </a:extLst>
                </a:gridCol>
                <a:gridCol w="2411247">
                  <a:extLst>
                    <a:ext uri="{9D8B030D-6E8A-4147-A177-3AD203B41FA5}">
                      <a16:colId xmlns:a16="http://schemas.microsoft.com/office/drawing/2014/main" val="3300527060"/>
                    </a:ext>
                  </a:extLst>
                </a:gridCol>
              </a:tblGrid>
              <a:tr h="789195">
                <a:tc>
                  <a:txBody>
                    <a:bodyPr/>
                    <a:lstStyle/>
                    <a:p>
                      <a:pPr algn="l" fontAlgn="ctr"/>
                      <a:r>
                        <a:rPr lang="en-US" sz="1100" b="0" i="0" u="none" strike="noStrike">
                          <a:solidFill>
                            <a:srgbClr val="000000"/>
                          </a:solidFill>
                          <a:effectLst/>
                          <a:latin typeface="Cambria" panose="02040503050406030204" pitchFamily="18" charset="0"/>
                        </a:rPr>
                        <a:t>Paper</a:t>
                      </a:r>
                    </a:p>
                  </a:txBody>
                  <a:tcPr marL="7620" marR="7620" marT="7620" marB="0" anchor="ctr">
                    <a:solidFill>
                      <a:srgbClr val="003366"/>
                    </a:solidFill>
                  </a:tcPr>
                </a:tc>
                <a:tc>
                  <a:txBody>
                    <a:bodyPr/>
                    <a:lstStyle/>
                    <a:p>
                      <a:pPr algn="l" fontAlgn="ctr"/>
                      <a:r>
                        <a:rPr lang="en-US" sz="1100" b="0" i="0" u="none" strike="noStrike" dirty="0">
                          <a:solidFill>
                            <a:srgbClr val="000000"/>
                          </a:solidFill>
                          <a:effectLst/>
                          <a:latin typeface="Cambria" panose="02040503050406030204" pitchFamily="18" charset="0"/>
                        </a:rPr>
                        <a:t>Scope &amp; Poem Structure</a:t>
                      </a:r>
                    </a:p>
                  </a:txBody>
                  <a:tcPr marL="7620" marR="7620" marT="7620" marB="0" anchor="ctr">
                    <a:solidFill>
                      <a:srgbClr val="003366"/>
                    </a:solidFill>
                  </a:tcPr>
                </a:tc>
                <a:tc>
                  <a:txBody>
                    <a:bodyPr/>
                    <a:lstStyle/>
                    <a:p>
                      <a:pPr algn="l" fontAlgn="ctr"/>
                      <a:r>
                        <a:rPr lang="en-US" sz="1100" b="0" i="0" u="none" strike="noStrike">
                          <a:solidFill>
                            <a:srgbClr val="000000"/>
                          </a:solidFill>
                          <a:effectLst/>
                          <a:latin typeface="Cambria" panose="02040503050406030204" pitchFamily="18" charset="0"/>
                        </a:rPr>
                        <a:t>Approach</a:t>
                      </a:r>
                    </a:p>
                  </a:txBody>
                  <a:tcPr marL="7620" marR="7620" marT="7620" marB="0" anchor="ctr">
                    <a:solidFill>
                      <a:srgbClr val="003366"/>
                    </a:solidFill>
                  </a:tcPr>
                </a:tc>
                <a:tc>
                  <a:txBody>
                    <a:bodyPr/>
                    <a:lstStyle/>
                    <a:p>
                      <a:pPr algn="l" fontAlgn="ctr"/>
                      <a:r>
                        <a:rPr lang="en-US" sz="1100" b="0" i="0" u="none" strike="noStrike">
                          <a:solidFill>
                            <a:srgbClr val="000000"/>
                          </a:solidFill>
                          <a:effectLst/>
                          <a:latin typeface="Cambria" panose="02040503050406030204" pitchFamily="18" charset="0"/>
                        </a:rPr>
                        <a:t>Innovations</a:t>
                      </a:r>
                    </a:p>
                  </a:txBody>
                  <a:tcPr marL="7620" marR="7620" marT="7620" marB="0" anchor="ctr">
                    <a:solidFill>
                      <a:srgbClr val="003366"/>
                    </a:solidFill>
                  </a:tcPr>
                </a:tc>
                <a:tc>
                  <a:txBody>
                    <a:bodyPr/>
                    <a:lstStyle/>
                    <a:p>
                      <a:pPr algn="l" fontAlgn="ctr"/>
                      <a:r>
                        <a:rPr lang="en-US" sz="1100" b="0" i="0" u="none" strike="noStrike">
                          <a:solidFill>
                            <a:srgbClr val="000000"/>
                          </a:solidFill>
                          <a:effectLst/>
                          <a:latin typeface="Cambria" panose="02040503050406030204" pitchFamily="18" charset="0"/>
                        </a:rPr>
                        <a:t>Evaluation</a:t>
                      </a:r>
                    </a:p>
                  </a:txBody>
                  <a:tcPr marL="7620" marR="7620" marT="7620" marB="0" anchor="ctr">
                    <a:solidFill>
                      <a:srgbClr val="003366"/>
                    </a:solidFill>
                  </a:tcPr>
                </a:tc>
                <a:extLst>
                  <a:ext uri="{0D108BD9-81ED-4DB2-BD59-A6C34878D82A}">
                    <a16:rowId xmlns:a16="http://schemas.microsoft.com/office/drawing/2014/main" val="10000"/>
                  </a:ext>
                </a:extLst>
              </a:tr>
              <a:tr h="1000979">
                <a:tc>
                  <a:txBody>
                    <a:bodyPr/>
                    <a:lstStyle/>
                    <a:p>
                      <a:pPr algn="l" fontAlgn="ctr"/>
                      <a:r>
                        <a:rPr lang="en-US" sz="1100" b="0" i="0" u="none" strike="noStrike" dirty="0" err="1">
                          <a:solidFill>
                            <a:srgbClr val="000000"/>
                          </a:solidFill>
                          <a:effectLst/>
                          <a:latin typeface="Cambria" panose="02040503050406030204" pitchFamily="18" charset="0"/>
                        </a:rPr>
                        <a:t>Ghazvininejad</a:t>
                      </a:r>
                      <a:r>
                        <a:rPr lang="en-US" sz="1100" b="0" i="0" u="none" strike="noStrike" dirty="0">
                          <a:solidFill>
                            <a:srgbClr val="000000"/>
                          </a:solidFill>
                          <a:effectLst/>
                          <a:latin typeface="Cambria" panose="02040503050406030204" pitchFamily="18" charset="0"/>
                        </a:rPr>
                        <a:t> et al.([7,8])</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Shakespearean sonnet (14 lines, AABB CDCD EFEF GG rhythm, 10 stress patterns per line)</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FSA for valid sequences, RNN for fluent paths, encoder-decoder seq2seq model</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UI enhancements, adjustable parameters, forward and backward RNNs, vocabulary pruning, GPU utilization, rhythm precomputation</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Human evaluation (23 participants); results were fluent but not creative</a:t>
                      </a:r>
                    </a:p>
                  </a:txBody>
                  <a:tcPr marL="7620" marR="7620" marT="7620" marB="0" anchor="ctr"/>
                </a:tc>
                <a:extLst>
                  <a:ext uri="{0D108BD9-81ED-4DB2-BD59-A6C34878D82A}">
                    <a16:rowId xmlns:a16="http://schemas.microsoft.com/office/drawing/2014/main" val="10001"/>
                  </a:ext>
                </a:extLst>
              </a:tr>
              <a:tr h="1429971">
                <a:tc>
                  <a:txBody>
                    <a:bodyPr/>
                    <a:lstStyle/>
                    <a:p>
                      <a:pPr algn="l" fontAlgn="ctr"/>
                      <a:r>
                        <a:rPr lang="en-US" sz="1100" b="0" i="0" u="none" strike="noStrike" dirty="0" err="1">
                          <a:solidFill>
                            <a:srgbClr val="000000"/>
                          </a:solidFill>
                          <a:effectLst/>
                          <a:latin typeface="Cambria" panose="02040503050406030204" pitchFamily="18" charset="0"/>
                        </a:rPr>
                        <a:t>Loller</a:t>
                      </a:r>
                      <a:r>
                        <a:rPr lang="en-US" sz="1100" b="0" i="0" u="none" strike="noStrike" dirty="0">
                          <a:solidFill>
                            <a:srgbClr val="000000"/>
                          </a:solidFill>
                          <a:effectLst/>
                          <a:latin typeface="Cambria" panose="02040503050406030204" pitchFamily="18" charset="0"/>
                        </a:rPr>
                        <a:t> et al.([10])</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Stanza of 4 lines (8 syllables, AABB rhythm)</a:t>
                      </a:r>
                    </a:p>
                  </a:txBody>
                  <a:tcPr marL="7620" marR="7620" marT="7620" marB="0" anchor="ctr"/>
                </a:tc>
                <a:tc>
                  <a:txBody>
                    <a:bodyPr/>
                    <a:lstStyle/>
                    <a:p>
                      <a:pPr algn="l" fontAlgn="ctr"/>
                      <a:r>
                        <a:rPr lang="en-US" sz="1100" b="0" i="0" u="none" strike="noStrike" dirty="0">
                          <a:solidFill>
                            <a:srgbClr val="000000"/>
                          </a:solidFill>
                          <a:effectLst/>
                          <a:latin typeface="Cambria" panose="02040503050406030204" pitchFamily="18" charset="0"/>
                        </a:rPr>
                        <a:t>LSTM for next-word prediction, tree-based grammar check, depth-first tree pruning</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GAN for thematic coherence evaluation, CNN feature matrix, tree pruning for performance, embedded discriminator for novelty and thematic consistency</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Compared to seq2seq, GAN, and CAVE methods; solved vocabulary repetition issue</a:t>
                      </a:r>
                    </a:p>
                  </a:txBody>
                  <a:tcPr marL="7620" marR="7620" marT="7620" marB="0" anchor="ctr"/>
                </a:tc>
                <a:extLst>
                  <a:ext uri="{0D108BD9-81ED-4DB2-BD59-A6C34878D82A}">
                    <a16:rowId xmlns:a16="http://schemas.microsoft.com/office/drawing/2014/main" val="10002"/>
                  </a:ext>
                </a:extLst>
              </a:tr>
              <a:tr h="1429971">
                <a:tc>
                  <a:txBody>
                    <a:bodyPr/>
                    <a:lstStyle/>
                    <a:p>
                      <a:pPr algn="l" fontAlgn="ctr"/>
                      <a:r>
                        <a:rPr lang="en-US" sz="1100" b="0" i="0" u="none" strike="noStrike" dirty="0">
                          <a:solidFill>
                            <a:srgbClr val="000000"/>
                          </a:solidFill>
                          <a:effectLst/>
                          <a:latin typeface="Cambria" panose="02040503050406030204" pitchFamily="18" charset="0"/>
                        </a:rPr>
                        <a:t>Wang et al.([11])</a:t>
                      </a:r>
                    </a:p>
                  </a:txBody>
                  <a:tcPr marL="7620" marR="7620" marT="7620" marB="0" anchor="ctr"/>
                </a:tc>
                <a:tc>
                  <a:txBody>
                    <a:bodyPr/>
                    <a:lstStyle/>
                    <a:p>
                      <a:pPr algn="l" fontAlgn="ctr"/>
                      <a:r>
                        <a:rPr lang="fr-FR" sz="1100" b="0" i="0" u="none" strike="noStrike">
                          <a:solidFill>
                            <a:srgbClr val="000000"/>
                          </a:solidFill>
                          <a:effectLst/>
                          <a:latin typeface="Cambria" panose="02040503050406030204" pitchFamily="18" charset="0"/>
                        </a:rPr>
                        <a:t>Chinese quatrains (4 lines, consistent syllable count: 5, 6, or 7)</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Topic planning approach, TextRank for keyword extraction, RNN encoder-decoder with GRU</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Subtopic planning for coherence, encyclopaedia-based keyword expansion, word embedding for a 6000-word vocabulary</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Evaluated on poeticness, fluency, coherence, and meaning by human assessors</a:t>
                      </a:r>
                    </a:p>
                  </a:txBody>
                  <a:tcPr marL="7620" marR="7620" marT="7620" marB="0" anchor="ctr"/>
                </a:tc>
                <a:extLst>
                  <a:ext uri="{0D108BD9-81ED-4DB2-BD59-A6C34878D82A}">
                    <a16:rowId xmlns:a16="http://schemas.microsoft.com/office/drawing/2014/main" val="10003"/>
                  </a:ext>
                </a:extLst>
              </a:tr>
              <a:tr h="1000979">
                <a:tc>
                  <a:txBody>
                    <a:bodyPr/>
                    <a:lstStyle/>
                    <a:p>
                      <a:pPr algn="l" fontAlgn="ctr"/>
                      <a:r>
                        <a:rPr lang="en-US" sz="1100" b="0" i="0" u="none" strike="noStrike" dirty="0">
                          <a:solidFill>
                            <a:srgbClr val="000000"/>
                          </a:solidFill>
                          <a:effectLst/>
                          <a:latin typeface="Cambria" panose="02040503050406030204" pitchFamily="18" charset="0"/>
                        </a:rPr>
                        <a:t>Yi et al. ([12])</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General poem text generation</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Mutual reinforcement learning (two learners and a reward function for gradient updates)</a:t>
                      </a:r>
                    </a:p>
                  </a:txBody>
                  <a:tcPr marL="7620" marR="7620" marT="7620" marB="0" anchor="ctr"/>
                </a:tc>
                <a:tc>
                  <a:txBody>
                    <a:bodyPr/>
                    <a:lstStyle/>
                    <a:p>
                      <a:pPr algn="l" fontAlgn="ctr"/>
                      <a:r>
                        <a:rPr lang="en-US" sz="1100" b="0" i="0" u="none" strike="noStrike" dirty="0" err="1">
                          <a:solidFill>
                            <a:srgbClr val="000000"/>
                          </a:solidFill>
                          <a:effectLst/>
                          <a:latin typeface="Cambria" panose="02040503050406030204" pitchFamily="18" charset="0"/>
                        </a:rPr>
                        <a:t>GRU,Reward</a:t>
                      </a:r>
                      <a:r>
                        <a:rPr lang="en-US" sz="1100" b="0" i="0" u="none" strike="noStrike" dirty="0">
                          <a:solidFill>
                            <a:srgbClr val="000000"/>
                          </a:solidFill>
                          <a:effectLst/>
                          <a:latin typeface="Cambria" panose="02040503050406030204" pitchFamily="18" charset="0"/>
                        </a:rPr>
                        <a:t> functions for fluency, coherence, and novelty; ANN combined with TF-IDF; intercommunication between learners for improved paths</a:t>
                      </a:r>
                    </a:p>
                  </a:txBody>
                  <a:tcPr marL="7620" marR="7620" marT="7620" marB="0" anchor="ctr"/>
                </a:tc>
                <a:tc>
                  <a:txBody>
                    <a:bodyPr/>
                    <a:lstStyle/>
                    <a:p>
                      <a:pPr algn="l" fontAlgn="ctr"/>
                      <a:r>
                        <a:rPr lang="en-US" sz="1100" b="0" i="0" u="none" strike="noStrike" dirty="0">
                          <a:solidFill>
                            <a:srgbClr val="000000"/>
                          </a:solidFill>
                          <a:effectLst/>
                          <a:latin typeface="Cambria" panose="02040503050406030204" pitchFamily="18" charset="0"/>
                        </a:rPr>
                        <a:t>Human evaluation; rewards classified generated poems as human, masterpiece, or system-authored</a:t>
                      </a:r>
                    </a:p>
                  </a:txBody>
                  <a:tcPr marL="7620" marR="7620" marT="7620" marB="0" anchor="ct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5BB3DDEE-BEA5-C4BA-CB22-2780EE42D750}"/>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0796E8DE-1BFB-37A4-4042-D083A64E47D9}"/>
              </a:ext>
            </a:extLst>
          </p:cNvPr>
          <p:cNvSpPr/>
          <p:nvPr/>
        </p:nvSpPr>
        <p:spPr>
          <a:xfrm>
            <a:off x="219632" y="375146"/>
            <a:ext cx="9628942" cy="708779"/>
          </a:xfrm>
          <a:prstGeom prst="rect">
            <a:avLst/>
          </a:prstGeom>
          <a:noFill/>
          <a:ln/>
        </p:spPr>
        <p:txBody>
          <a:bodyPr wrap="none" lIns="0" tIns="0" rIns="0" bIns="0" rtlCol="0" anchor="t"/>
          <a:lstStyle/>
          <a:p>
            <a:pPr>
              <a:lnSpc>
                <a:spcPts val="5550"/>
              </a:lnSpc>
            </a:pPr>
            <a:r>
              <a:rPr lang="en-US" sz="4450" dirty="0">
                <a:solidFill>
                  <a:srgbClr val="97B8FF"/>
                </a:solidFill>
                <a:latin typeface="Sora Medium" pitchFamily="34" charset="0"/>
                <a:ea typeface="Sora Medium" pitchFamily="34" charset="-122"/>
                <a:cs typeface="Sora Medium" pitchFamily="34" charset="-120"/>
              </a:rPr>
              <a:t>• Related Work:</a:t>
            </a:r>
          </a:p>
          <a:p>
            <a:pPr marL="0" indent="0">
              <a:lnSpc>
                <a:spcPts val="5550"/>
              </a:lnSpc>
              <a:buNone/>
            </a:pPr>
            <a:endParaRPr lang="en-US" sz="4450" dirty="0"/>
          </a:p>
        </p:txBody>
      </p:sp>
    </p:spTree>
    <p:extLst>
      <p:ext uri="{BB962C8B-B14F-4D97-AF65-F5344CB8AC3E}">
        <p14:creationId xmlns:p14="http://schemas.microsoft.com/office/powerpoint/2010/main" val="126689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0BA42-1AE9-93A8-9858-B1100F510EA0}"/>
            </a:ext>
          </a:extLst>
        </p:cNvPr>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99B218A9-9971-D117-1023-EFB387B7A878}"/>
              </a:ext>
            </a:extLst>
          </p:cNvPr>
          <p:cNvGraphicFramePr>
            <a:graphicFrameLocks noGrp="1"/>
          </p:cNvGraphicFramePr>
          <p:nvPr>
            <p:extLst>
              <p:ext uri="{D42A27DB-BD31-4B8C-83A1-F6EECF244321}">
                <p14:modId xmlns:p14="http://schemas.microsoft.com/office/powerpoint/2010/main" val="1733986543"/>
              </p:ext>
            </p:extLst>
          </p:nvPr>
        </p:nvGraphicFramePr>
        <p:xfrm>
          <a:off x="1367368" y="1520674"/>
          <a:ext cx="12056235" cy="5651095"/>
        </p:xfrm>
        <a:graphic>
          <a:graphicData uri="http://schemas.openxmlformats.org/drawingml/2006/table">
            <a:tbl>
              <a:tblPr firstRow="1" bandRow="1">
                <a:tableStyleId>{5C22544A-7EE6-4342-B048-85BDC9FD1C3A}</a:tableStyleId>
              </a:tblPr>
              <a:tblGrid>
                <a:gridCol w="2411247">
                  <a:extLst>
                    <a:ext uri="{9D8B030D-6E8A-4147-A177-3AD203B41FA5}">
                      <a16:colId xmlns:a16="http://schemas.microsoft.com/office/drawing/2014/main" val="20000"/>
                    </a:ext>
                  </a:extLst>
                </a:gridCol>
                <a:gridCol w="2411247">
                  <a:extLst>
                    <a:ext uri="{9D8B030D-6E8A-4147-A177-3AD203B41FA5}">
                      <a16:colId xmlns:a16="http://schemas.microsoft.com/office/drawing/2014/main" val="20001"/>
                    </a:ext>
                  </a:extLst>
                </a:gridCol>
                <a:gridCol w="2411247">
                  <a:extLst>
                    <a:ext uri="{9D8B030D-6E8A-4147-A177-3AD203B41FA5}">
                      <a16:colId xmlns:a16="http://schemas.microsoft.com/office/drawing/2014/main" val="20002"/>
                    </a:ext>
                  </a:extLst>
                </a:gridCol>
                <a:gridCol w="2411247">
                  <a:extLst>
                    <a:ext uri="{9D8B030D-6E8A-4147-A177-3AD203B41FA5}">
                      <a16:colId xmlns:a16="http://schemas.microsoft.com/office/drawing/2014/main" val="1434730478"/>
                    </a:ext>
                  </a:extLst>
                </a:gridCol>
                <a:gridCol w="2411247">
                  <a:extLst>
                    <a:ext uri="{9D8B030D-6E8A-4147-A177-3AD203B41FA5}">
                      <a16:colId xmlns:a16="http://schemas.microsoft.com/office/drawing/2014/main" val="3300527060"/>
                    </a:ext>
                  </a:extLst>
                </a:gridCol>
              </a:tblGrid>
              <a:tr h="789195">
                <a:tc>
                  <a:txBody>
                    <a:bodyPr/>
                    <a:lstStyle/>
                    <a:p>
                      <a:pPr algn="l" fontAlgn="ctr"/>
                      <a:r>
                        <a:rPr lang="en-US" sz="1100" b="0" i="0" u="none" strike="noStrike">
                          <a:solidFill>
                            <a:srgbClr val="000000"/>
                          </a:solidFill>
                          <a:effectLst/>
                          <a:latin typeface="Cambria" panose="02040503050406030204" pitchFamily="18" charset="0"/>
                        </a:rPr>
                        <a:t>Paper</a:t>
                      </a:r>
                    </a:p>
                  </a:txBody>
                  <a:tcPr marL="7620" marR="7620" marT="7620" marB="0" anchor="ctr">
                    <a:solidFill>
                      <a:srgbClr val="003366"/>
                    </a:solidFill>
                  </a:tcPr>
                </a:tc>
                <a:tc>
                  <a:txBody>
                    <a:bodyPr/>
                    <a:lstStyle/>
                    <a:p>
                      <a:pPr algn="l" fontAlgn="ctr"/>
                      <a:r>
                        <a:rPr lang="en-US" sz="1100" b="0" i="0" u="none" strike="noStrike" dirty="0">
                          <a:solidFill>
                            <a:srgbClr val="000000"/>
                          </a:solidFill>
                          <a:effectLst/>
                          <a:latin typeface="Cambria" panose="02040503050406030204" pitchFamily="18" charset="0"/>
                        </a:rPr>
                        <a:t>Scope &amp; Poem Structure</a:t>
                      </a:r>
                    </a:p>
                  </a:txBody>
                  <a:tcPr marL="7620" marR="7620" marT="7620" marB="0" anchor="ctr">
                    <a:solidFill>
                      <a:srgbClr val="003366"/>
                    </a:solidFill>
                  </a:tcPr>
                </a:tc>
                <a:tc>
                  <a:txBody>
                    <a:bodyPr/>
                    <a:lstStyle/>
                    <a:p>
                      <a:pPr algn="l" fontAlgn="ctr"/>
                      <a:r>
                        <a:rPr lang="en-US" sz="1100" b="0" i="0" u="none" strike="noStrike">
                          <a:solidFill>
                            <a:srgbClr val="000000"/>
                          </a:solidFill>
                          <a:effectLst/>
                          <a:latin typeface="Cambria" panose="02040503050406030204" pitchFamily="18" charset="0"/>
                        </a:rPr>
                        <a:t>Approach</a:t>
                      </a:r>
                    </a:p>
                  </a:txBody>
                  <a:tcPr marL="7620" marR="7620" marT="7620" marB="0" anchor="ctr">
                    <a:solidFill>
                      <a:srgbClr val="003366"/>
                    </a:solidFill>
                  </a:tcPr>
                </a:tc>
                <a:tc>
                  <a:txBody>
                    <a:bodyPr/>
                    <a:lstStyle/>
                    <a:p>
                      <a:pPr algn="l" fontAlgn="ctr"/>
                      <a:r>
                        <a:rPr lang="en-US" sz="1100" b="0" i="0" u="none" strike="noStrike">
                          <a:solidFill>
                            <a:srgbClr val="000000"/>
                          </a:solidFill>
                          <a:effectLst/>
                          <a:latin typeface="Cambria" panose="02040503050406030204" pitchFamily="18" charset="0"/>
                        </a:rPr>
                        <a:t>Innovations</a:t>
                      </a:r>
                    </a:p>
                  </a:txBody>
                  <a:tcPr marL="7620" marR="7620" marT="7620" marB="0" anchor="ctr">
                    <a:solidFill>
                      <a:srgbClr val="003366"/>
                    </a:solidFill>
                  </a:tcPr>
                </a:tc>
                <a:tc>
                  <a:txBody>
                    <a:bodyPr/>
                    <a:lstStyle/>
                    <a:p>
                      <a:pPr algn="l" fontAlgn="ctr"/>
                      <a:r>
                        <a:rPr lang="en-US" sz="1100" b="0" i="0" u="none" strike="noStrike" dirty="0">
                          <a:solidFill>
                            <a:srgbClr val="000000"/>
                          </a:solidFill>
                          <a:effectLst/>
                          <a:latin typeface="Cambria" panose="02040503050406030204" pitchFamily="18" charset="0"/>
                        </a:rPr>
                        <a:t>Evaluation</a:t>
                      </a:r>
                    </a:p>
                  </a:txBody>
                  <a:tcPr marL="7620" marR="7620" marT="7620" marB="0" anchor="ctr">
                    <a:solidFill>
                      <a:srgbClr val="003366"/>
                    </a:solidFill>
                  </a:tcPr>
                </a:tc>
                <a:extLst>
                  <a:ext uri="{0D108BD9-81ED-4DB2-BD59-A6C34878D82A}">
                    <a16:rowId xmlns:a16="http://schemas.microsoft.com/office/drawing/2014/main" val="10000"/>
                  </a:ext>
                </a:extLst>
              </a:tr>
              <a:tr h="1000979">
                <a:tc>
                  <a:txBody>
                    <a:bodyPr/>
                    <a:lstStyle/>
                    <a:p>
                      <a:pPr algn="l" fontAlgn="ctr"/>
                      <a:r>
                        <a:rPr lang="en-US" sz="1100" b="0" i="0" u="none" strike="noStrike" dirty="0">
                          <a:solidFill>
                            <a:srgbClr val="000000"/>
                          </a:solidFill>
                          <a:effectLst/>
                          <a:latin typeface="Cambria" panose="02040503050406030204" pitchFamily="18" charset="0"/>
                        </a:rPr>
                        <a:t>Clark et al. ([16])</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Story and slogan generation</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Machine in the Loop (MIL), turn-based generation for story writing</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Wikiquote-based slogan help, human-machine collaboration for story generation</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No specific evaluation details provided</a:t>
                      </a:r>
                    </a:p>
                  </a:txBody>
                  <a:tcPr marL="7620" marR="7620" marT="7620" marB="0" anchor="ctr"/>
                </a:tc>
                <a:extLst>
                  <a:ext uri="{0D108BD9-81ED-4DB2-BD59-A6C34878D82A}">
                    <a16:rowId xmlns:a16="http://schemas.microsoft.com/office/drawing/2014/main" val="10001"/>
                  </a:ext>
                </a:extLst>
              </a:tr>
              <a:tr h="1429971">
                <a:tc>
                  <a:txBody>
                    <a:bodyPr/>
                    <a:lstStyle/>
                    <a:p>
                      <a:pPr algn="l" fontAlgn="ctr"/>
                      <a:r>
                        <a:rPr lang="en-US" sz="1100" b="0" i="0" u="none" strike="noStrike" dirty="0">
                          <a:solidFill>
                            <a:srgbClr val="000000"/>
                          </a:solidFill>
                          <a:effectLst/>
                          <a:latin typeface="Cambria" panose="02040503050406030204" pitchFamily="18" charset="0"/>
                        </a:rPr>
                        <a:t>Clark et al. ([13])</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Narrative text generation (short fiction or news stories)</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Entity-based vector representations, sequence-to-sequence model</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Entity state tracking for coherence, improved sentence generation based on entity states</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Addressed issues like character reference accuracy</a:t>
                      </a:r>
                    </a:p>
                  </a:txBody>
                  <a:tcPr marL="7620" marR="7620" marT="7620" marB="0" anchor="ctr"/>
                </a:tc>
                <a:extLst>
                  <a:ext uri="{0D108BD9-81ED-4DB2-BD59-A6C34878D82A}">
                    <a16:rowId xmlns:a16="http://schemas.microsoft.com/office/drawing/2014/main" val="10002"/>
                  </a:ext>
                </a:extLst>
              </a:tr>
              <a:tr h="1429971">
                <a:tc>
                  <a:txBody>
                    <a:bodyPr/>
                    <a:lstStyle/>
                    <a:p>
                      <a:pPr algn="l" fontAlgn="ctr"/>
                      <a:r>
                        <a:rPr lang="en-US" sz="1100" b="0" i="0" u="none" strike="noStrike" dirty="0">
                          <a:solidFill>
                            <a:srgbClr val="000000"/>
                          </a:solidFill>
                          <a:effectLst/>
                          <a:latin typeface="Cambria" panose="02040503050406030204" pitchFamily="18" charset="0"/>
                        </a:rPr>
                        <a:t>Soliman et al. ([14])</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Word embeddings for Arabic poetry</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CBOW and Skip-gram models for word prediction</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AraVec embedding model trained on diverse Arabic sources; mixed modern Arabic and dialects</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Highlights role of strong word embeddings in improving fluency and diversity</a:t>
                      </a:r>
                    </a:p>
                  </a:txBody>
                  <a:tcPr marL="7620" marR="7620" marT="7620" marB="0" anchor="ctr"/>
                </a:tc>
                <a:extLst>
                  <a:ext uri="{0D108BD9-81ED-4DB2-BD59-A6C34878D82A}">
                    <a16:rowId xmlns:a16="http://schemas.microsoft.com/office/drawing/2014/main" val="10003"/>
                  </a:ext>
                </a:extLst>
              </a:tr>
              <a:tr h="1000979">
                <a:tc>
                  <a:txBody>
                    <a:bodyPr/>
                    <a:lstStyle/>
                    <a:p>
                      <a:pPr algn="l" fontAlgn="ctr"/>
                      <a:r>
                        <a:rPr lang="en-US" sz="1100" b="0" i="0" u="none" strike="noStrike" dirty="0" err="1">
                          <a:solidFill>
                            <a:srgbClr val="000000"/>
                          </a:solidFill>
                          <a:effectLst/>
                          <a:latin typeface="Cambria" panose="02040503050406030204" pitchFamily="18" charset="0"/>
                        </a:rPr>
                        <a:t>Loller</a:t>
                      </a:r>
                      <a:r>
                        <a:rPr lang="en-US" sz="1100" b="0" i="0" u="none" strike="noStrike" dirty="0">
                          <a:solidFill>
                            <a:srgbClr val="000000"/>
                          </a:solidFill>
                          <a:effectLst/>
                          <a:latin typeface="Cambria" panose="02040503050406030204" pitchFamily="18" charset="0"/>
                        </a:rPr>
                        <a:t> &amp; Cheng et al. ([9,10])</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Keywords and visual input for poem generation</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Word2Vec for topic expansion, CNN for image-based topical keywords</a:t>
                      </a:r>
                    </a:p>
                  </a:txBody>
                  <a:tcPr marL="7620" marR="7620" marT="7620" marB="0" anchor="ctr"/>
                </a:tc>
                <a:tc>
                  <a:txBody>
                    <a:bodyPr/>
                    <a:lstStyle/>
                    <a:p>
                      <a:pPr algn="l" fontAlgn="ctr"/>
                      <a:r>
                        <a:rPr lang="en-US" sz="1100" b="0" i="0" u="none" strike="noStrike">
                          <a:solidFill>
                            <a:srgbClr val="000000"/>
                          </a:solidFill>
                          <a:effectLst/>
                          <a:latin typeface="Cambria" panose="02040503050406030204" pitchFamily="18" charset="0"/>
                        </a:rPr>
                        <a:t>Image sentiment extraction for diverse topics, line generation based on previous lines, keyword-based flow improvements</a:t>
                      </a:r>
                    </a:p>
                  </a:txBody>
                  <a:tcPr marL="7620" marR="7620" marT="7620" marB="0" anchor="ctr"/>
                </a:tc>
                <a:tc>
                  <a:txBody>
                    <a:bodyPr/>
                    <a:lstStyle/>
                    <a:p>
                      <a:pPr algn="l" fontAlgn="ctr"/>
                      <a:r>
                        <a:rPr lang="en-US" sz="1100" b="0" i="0" u="none" strike="noStrike" dirty="0">
                          <a:solidFill>
                            <a:srgbClr val="000000"/>
                          </a:solidFill>
                          <a:effectLst/>
                          <a:latin typeface="Cambria" panose="02040503050406030204" pitchFamily="18" charset="0"/>
                        </a:rPr>
                        <a:t>Visual input led to coherent but topic-diverse poems; keywords had random flow issues</a:t>
                      </a:r>
                    </a:p>
                  </a:txBody>
                  <a:tcPr marL="7620" marR="7620" marT="7620" marB="0" anchor="ctr"/>
                </a:tc>
                <a:extLst>
                  <a:ext uri="{0D108BD9-81ED-4DB2-BD59-A6C34878D82A}">
                    <a16:rowId xmlns:a16="http://schemas.microsoft.com/office/drawing/2014/main" val="10004"/>
                  </a:ext>
                </a:extLst>
              </a:tr>
            </a:tbl>
          </a:graphicData>
        </a:graphic>
      </p:graphicFrame>
      <p:sp>
        <p:nvSpPr>
          <p:cNvPr id="3" name="Rectangle 2">
            <a:extLst>
              <a:ext uri="{FF2B5EF4-FFF2-40B4-BE49-F238E27FC236}">
                <a16:creationId xmlns:a16="http://schemas.microsoft.com/office/drawing/2014/main" id="{4E8C8FE8-C193-8FA7-82FF-E9B872CDC06E}"/>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 0">
            <a:extLst>
              <a:ext uri="{FF2B5EF4-FFF2-40B4-BE49-F238E27FC236}">
                <a16:creationId xmlns:a16="http://schemas.microsoft.com/office/drawing/2014/main" id="{FF80CEE8-FEAA-160A-E573-753EFC93C154}"/>
              </a:ext>
            </a:extLst>
          </p:cNvPr>
          <p:cNvSpPr/>
          <p:nvPr/>
        </p:nvSpPr>
        <p:spPr>
          <a:xfrm>
            <a:off x="219632" y="375146"/>
            <a:ext cx="9628942" cy="708779"/>
          </a:xfrm>
          <a:prstGeom prst="rect">
            <a:avLst/>
          </a:prstGeom>
          <a:noFill/>
          <a:ln/>
        </p:spPr>
        <p:txBody>
          <a:bodyPr wrap="none" lIns="0" tIns="0" rIns="0" bIns="0" rtlCol="0" anchor="t"/>
          <a:lstStyle/>
          <a:p>
            <a:pPr>
              <a:lnSpc>
                <a:spcPts val="5550"/>
              </a:lnSpc>
            </a:pPr>
            <a:r>
              <a:rPr lang="en-US" sz="4450" dirty="0">
                <a:solidFill>
                  <a:srgbClr val="97B8FF"/>
                </a:solidFill>
                <a:latin typeface="Sora Medium" pitchFamily="34" charset="0"/>
                <a:ea typeface="Sora Medium" pitchFamily="34" charset="-122"/>
                <a:cs typeface="Sora Medium" pitchFamily="34" charset="-120"/>
              </a:rPr>
              <a:t>• Related Work:</a:t>
            </a:r>
          </a:p>
          <a:p>
            <a:pPr marL="0" indent="0">
              <a:lnSpc>
                <a:spcPts val="5550"/>
              </a:lnSpc>
              <a:buNone/>
            </a:pPr>
            <a:endParaRPr lang="en-US" sz="4450" dirty="0"/>
          </a:p>
        </p:txBody>
      </p:sp>
    </p:spTree>
    <p:extLst>
      <p:ext uri="{BB962C8B-B14F-4D97-AF65-F5344CB8AC3E}">
        <p14:creationId xmlns:p14="http://schemas.microsoft.com/office/powerpoint/2010/main" val="28282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BC7B-CA0A-DF53-70C6-935928B3364E}"/>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11914D4-18AA-BADD-B905-606B8E5CA661}"/>
              </a:ext>
            </a:extLst>
          </p:cNvPr>
          <p:cNvSpPr/>
          <p:nvPr/>
        </p:nvSpPr>
        <p:spPr>
          <a:xfrm>
            <a:off x="646235" y="369826"/>
            <a:ext cx="7830264" cy="1173004"/>
          </a:xfrm>
          <a:prstGeom prst="rect">
            <a:avLst/>
          </a:prstGeom>
          <a:noFill/>
          <a:ln/>
        </p:spPr>
        <p:txBody>
          <a:bodyPr wrap="square" lIns="0" tIns="0" rIns="0" bIns="0" rtlCol="0" anchor="t"/>
          <a:lstStyle/>
          <a:p>
            <a:pPr>
              <a:lnSpc>
                <a:spcPts val="4600"/>
              </a:lnSpc>
            </a:pPr>
            <a:r>
              <a:rPr lang="en-US" sz="3650" dirty="0">
                <a:solidFill>
                  <a:srgbClr val="97B8FF"/>
                </a:solidFill>
                <a:latin typeface="Sora Medium" pitchFamily="34" charset="0"/>
                <a:ea typeface="Sora Medium" pitchFamily="34" charset="-122"/>
                <a:cs typeface="Sora Medium" pitchFamily="34" charset="-120"/>
              </a:rPr>
              <a:t>Experiment and Models:</a:t>
            </a:r>
            <a:endParaRPr lang="en-US" sz="3650" dirty="0"/>
          </a:p>
        </p:txBody>
      </p:sp>
      <p:pic>
        <p:nvPicPr>
          <p:cNvPr id="4" name="Image 1" descr="preencoded.png">
            <a:extLst>
              <a:ext uri="{FF2B5EF4-FFF2-40B4-BE49-F238E27FC236}">
                <a16:creationId xmlns:a16="http://schemas.microsoft.com/office/drawing/2014/main" id="{D08640DE-1C26-4DA8-DEFB-8E0554B824ED}"/>
              </a:ext>
            </a:extLst>
          </p:cNvPr>
          <p:cNvPicPr>
            <a:picLocks noChangeAspect="1"/>
          </p:cNvPicPr>
          <p:nvPr/>
        </p:nvPicPr>
        <p:blipFill>
          <a:blip r:embed="rId3"/>
          <a:stretch>
            <a:fillRect/>
          </a:stretch>
        </p:blipFill>
        <p:spPr>
          <a:xfrm>
            <a:off x="646235" y="1824293"/>
            <a:ext cx="469225" cy="469225"/>
          </a:xfrm>
          <a:prstGeom prst="rect">
            <a:avLst/>
          </a:prstGeom>
        </p:spPr>
      </p:pic>
      <p:sp>
        <p:nvSpPr>
          <p:cNvPr id="5" name="Text 1">
            <a:extLst>
              <a:ext uri="{FF2B5EF4-FFF2-40B4-BE49-F238E27FC236}">
                <a16:creationId xmlns:a16="http://schemas.microsoft.com/office/drawing/2014/main" id="{DA0131FD-EF1C-A834-E602-427C754343CE}"/>
              </a:ext>
            </a:extLst>
          </p:cNvPr>
          <p:cNvSpPr/>
          <p:nvPr/>
        </p:nvSpPr>
        <p:spPr>
          <a:xfrm>
            <a:off x="646235" y="2481161"/>
            <a:ext cx="4183261" cy="293251"/>
          </a:xfrm>
          <a:prstGeom prst="rect">
            <a:avLst/>
          </a:prstGeom>
          <a:noFill/>
          <a:ln/>
        </p:spPr>
        <p:txBody>
          <a:bodyPr wrap="none" lIns="0" tIns="0" rIns="0" bIns="0" rtlCol="0" anchor="t"/>
          <a:lstStyle/>
          <a:p>
            <a:pPr marL="0" indent="0">
              <a:lnSpc>
                <a:spcPts val="2300"/>
              </a:lnSpc>
              <a:buNone/>
            </a:pPr>
            <a:r>
              <a:rPr lang="en-US" sz="1800" dirty="0">
                <a:solidFill>
                  <a:srgbClr val="E0D6DE"/>
                </a:solidFill>
                <a:latin typeface="Sora Medium" pitchFamily="34" charset="0"/>
                <a:ea typeface="Sora Medium" pitchFamily="34" charset="-122"/>
                <a:cs typeface="Sora Medium" pitchFamily="34" charset="-120"/>
              </a:rPr>
              <a:t>LSTM</a:t>
            </a:r>
            <a:endParaRPr lang="en-US" sz="1800" dirty="0"/>
          </a:p>
        </p:txBody>
      </p:sp>
      <p:sp>
        <p:nvSpPr>
          <p:cNvPr id="6" name="Text 2">
            <a:extLst>
              <a:ext uri="{FF2B5EF4-FFF2-40B4-BE49-F238E27FC236}">
                <a16:creationId xmlns:a16="http://schemas.microsoft.com/office/drawing/2014/main" id="{2867D405-5BAA-5C6B-A376-B21EFF98A277}"/>
              </a:ext>
            </a:extLst>
          </p:cNvPr>
          <p:cNvSpPr/>
          <p:nvPr/>
        </p:nvSpPr>
        <p:spPr>
          <a:xfrm>
            <a:off x="646235" y="2886926"/>
            <a:ext cx="7830264" cy="863203"/>
          </a:xfrm>
          <a:prstGeom prst="rect">
            <a:avLst/>
          </a:prstGeom>
          <a:noFill/>
          <a:ln/>
        </p:spPr>
        <p:txBody>
          <a:bodyPr wrap="none" lIns="0" tIns="0" rIns="0" bIns="0" rtlCol="0" anchor="t"/>
          <a:lstStyle/>
          <a:p>
            <a:pPr>
              <a:lnSpc>
                <a:spcPts val="2350"/>
              </a:lnSpc>
            </a:pPr>
            <a:r>
              <a:rPr lang="en-US" sz="1450" dirty="0">
                <a:solidFill>
                  <a:srgbClr val="E0D6DE"/>
                </a:solidFill>
                <a:latin typeface="Noto Sans TC" pitchFamily="34" charset="0"/>
                <a:ea typeface="Noto Sans TC" pitchFamily="34" charset="-122"/>
                <a:cs typeface="Noto Sans TC" pitchFamily="34" charset="-120"/>
              </a:rPr>
              <a:t>• Used bidirectional LSTM for forward and backward training.</a:t>
            </a:r>
          </a:p>
          <a:p>
            <a:pPr>
              <a:lnSpc>
                <a:spcPts val="2350"/>
              </a:lnSpc>
            </a:pPr>
            <a:r>
              <a:rPr lang="en-US" sz="1450" dirty="0">
                <a:solidFill>
                  <a:srgbClr val="E0D6DE"/>
                </a:solidFill>
                <a:latin typeface="Noto Sans TC" pitchFamily="34" charset="0"/>
                <a:ea typeface="Noto Sans TC" pitchFamily="34" charset="-122"/>
                <a:cs typeface="Noto Sans TC" pitchFamily="34" charset="-120"/>
              </a:rPr>
              <a:t>• Explored the effect of sequence length on </a:t>
            </a:r>
            <a:endParaRPr lang="en-US" sz="1450" dirty="0"/>
          </a:p>
        </p:txBody>
      </p:sp>
      <p:pic>
        <p:nvPicPr>
          <p:cNvPr id="7" name="Image 2" descr="preencoded.png">
            <a:extLst>
              <a:ext uri="{FF2B5EF4-FFF2-40B4-BE49-F238E27FC236}">
                <a16:creationId xmlns:a16="http://schemas.microsoft.com/office/drawing/2014/main" id="{52D0D431-601F-34DF-9865-2E0C1133F133}"/>
              </a:ext>
            </a:extLst>
          </p:cNvPr>
          <p:cNvPicPr>
            <a:picLocks noChangeAspect="1"/>
          </p:cNvPicPr>
          <p:nvPr/>
        </p:nvPicPr>
        <p:blipFill>
          <a:blip r:embed="rId4"/>
          <a:stretch>
            <a:fillRect/>
          </a:stretch>
        </p:blipFill>
        <p:spPr>
          <a:xfrm>
            <a:off x="646235" y="3750129"/>
            <a:ext cx="469225" cy="469225"/>
          </a:xfrm>
          <a:prstGeom prst="rect">
            <a:avLst/>
          </a:prstGeom>
        </p:spPr>
      </p:pic>
      <p:sp>
        <p:nvSpPr>
          <p:cNvPr id="8" name="Text 3">
            <a:extLst>
              <a:ext uri="{FF2B5EF4-FFF2-40B4-BE49-F238E27FC236}">
                <a16:creationId xmlns:a16="http://schemas.microsoft.com/office/drawing/2014/main" id="{A1CE7115-F0E0-9524-9B09-E42D5A95078B}"/>
              </a:ext>
            </a:extLst>
          </p:cNvPr>
          <p:cNvSpPr/>
          <p:nvPr/>
        </p:nvSpPr>
        <p:spPr>
          <a:xfrm>
            <a:off x="646235" y="4406997"/>
            <a:ext cx="4869656" cy="293251"/>
          </a:xfrm>
          <a:prstGeom prst="rect">
            <a:avLst/>
          </a:prstGeom>
          <a:noFill/>
          <a:ln/>
        </p:spPr>
        <p:txBody>
          <a:bodyPr wrap="none" lIns="0" tIns="0" rIns="0" bIns="0" rtlCol="0" anchor="t"/>
          <a:lstStyle/>
          <a:p>
            <a:pPr>
              <a:lnSpc>
                <a:spcPts val="2300"/>
              </a:lnSpc>
            </a:pPr>
            <a:r>
              <a:rPr lang="en-US" dirty="0">
                <a:solidFill>
                  <a:srgbClr val="E0D6DE"/>
                </a:solidFill>
                <a:latin typeface="Sora Medium" pitchFamily="34" charset="0"/>
                <a:ea typeface="Sora Medium" pitchFamily="34" charset="-122"/>
                <a:cs typeface="Sora Medium" pitchFamily="34" charset="-120"/>
              </a:rPr>
              <a:t>Quality:</a:t>
            </a:r>
            <a:endParaRPr lang="en-US" sz="1800" dirty="0"/>
          </a:p>
        </p:txBody>
      </p:sp>
      <p:sp>
        <p:nvSpPr>
          <p:cNvPr id="9" name="Text 4">
            <a:extLst>
              <a:ext uri="{FF2B5EF4-FFF2-40B4-BE49-F238E27FC236}">
                <a16:creationId xmlns:a16="http://schemas.microsoft.com/office/drawing/2014/main" id="{13B56DC5-590F-9FA4-69CA-1E9B470D0690}"/>
              </a:ext>
            </a:extLst>
          </p:cNvPr>
          <p:cNvSpPr/>
          <p:nvPr/>
        </p:nvSpPr>
        <p:spPr>
          <a:xfrm>
            <a:off x="646235" y="4812762"/>
            <a:ext cx="7830264" cy="863203"/>
          </a:xfrm>
          <a:prstGeom prst="rect">
            <a:avLst/>
          </a:prstGeom>
          <a:noFill/>
          <a:ln/>
        </p:spPr>
        <p:txBody>
          <a:bodyPr wrap="none" lIns="0" tIns="0" rIns="0" bIns="0" rtlCol="0" anchor="t"/>
          <a:lstStyle/>
          <a:p>
            <a:pPr>
              <a:lnSpc>
                <a:spcPts val="2350"/>
              </a:lnSpc>
            </a:pPr>
            <a:r>
              <a:rPr lang="en-US" sz="1450" dirty="0">
                <a:solidFill>
                  <a:srgbClr val="E0D6DE"/>
                </a:solidFill>
                <a:latin typeface="Noto Sans TC" pitchFamily="34" charset="0"/>
                <a:ea typeface="Noto Sans TC" pitchFamily="34" charset="-122"/>
                <a:cs typeface="Noto Sans TC" pitchFamily="34" charset="-120"/>
              </a:rPr>
              <a:t> - Shorter sequences: More meaningful results.</a:t>
            </a:r>
          </a:p>
          <a:p>
            <a:pPr>
              <a:lnSpc>
                <a:spcPts val="2350"/>
              </a:lnSpc>
            </a:pPr>
            <a:r>
              <a:rPr lang="en-US" sz="1450" dirty="0">
                <a:solidFill>
                  <a:srgbClr val="E0D6DE"/>
                </a:solidFill>
                <a:latin typeface="Noto Sans TC" pitchFamily="34" charset="0"/>
                <a:ea typeface="Noto Sans TC" pitchFamily="34" charset="-122"/>
                <a:cs typeface="Noto Sans TC" pitchFamily="34" charset="-120"/>
              </a:rPr>
              <a:t>  - Longer sequences: Repetitive and less coherent.</a:t>
            </a:r>
            <a:endParaRPr lang="en-US" sz="1450" dirty="0"/>
          </a:p>
        </p:txBody>
      </p:sp>
      <p:pic>
        <p:nvPicPr>
          <p:cNvPr id="10" name="Image 3" descr="preencoded.png">
            <a:extLst>
              <a:ext uri="{FF2B5EF4-FFF2-40B4-BE49-F238E27FC236}">
                <a16:creationId xmlns:a16="http://schemas.microsoft.com/office/drawing/2014/main" id="{C2BF9C8F-B982-7C79-40DF-AA6125F95932}"/>
              </a:ext>
            </a:extLst>
          </p:cNvPr>
          <p:cNvPicPr>
            <a:picLocks noChangeAspect="1"/>
          </p:cNvPicPr>
          <p:nvPr/>
        </p:nvPicPr>
        <p:blipFill>
          <a:blip r:embed="rId5"/>
          <a:stretch>
            <a:fillRect/>
          </a:stretch>
        </p:blipFill>
        <p:spPr>
          <a:xfrm>
            <a:off x="646235" y="5675965"/>
            <a:ext cx="469225" cy="469225"/>
          </a:xfrm>
          <a:prstGeom prst="rect">
            <a:avLst/>
          </a:prstGeom>
        </p:spPr>
      </p:pic>
      <p:sp>
        <p:nvSpPr>
          <p:cNvPr id="11" name="Text 5">
            <a:extLst>
              <a:ext uri="{FF2B5EF4-FFF2-40B4-BE49-F238E27FC236}">
                <a16:creationId xmlns:a16="http://schemas.microsoft.com/office/drawing/2014/main" id="{B21F0480-63C4-9BC7-F6E2-64AAEADD04CA}"/>
              </a:ext>
            </a:extLst>
          </p:cNvPr>
          <p:cNvSpPr/>
          <p:nvPr/>
        </p:nvSpPr>
        <p:spPr>
          <a:xfrm>
            <a:off x="646235" y="6258681"/>
            <a:ext cx="2681049" cy="293251"/>
          </a:xfrm>
          <a:prstGeom prst="rect">
            <a:avLst/>
          </a:prstGeom>
          <a:noFill/>
          <a:ln/>
        </p:spPr>
        <p:txBody>
          <a:bodyPr wrap="none" lIns="0" tIns="0" rIns="0" bIns="0" rtlCol="0" anchor="t"/>
          <a:lstStyle/>
          <a:p>
            <a:pPr>
              <a:lnSpc>
                <a:spcPts val="2300"/>
              </a:lnSpc>
            </a:pPr>
            <a:r>
              <a:rPr lang="en-US" dirty="0">
                <a:solidFill>
                  <a:srgbClr val="E0D6DE"/>
                </a:solidFill>
                <a:latin typeface="Sora Medium" pitchFamily="34" charset="0"/>
                <a:ea typeface="Sora Medium" pitchFamily="34" charset="-122"/>
                <a:cs typeface="Sora Medium" pitchFamily="34" charset="-120"/>
              </a:rPr>
              <a:t>Evaluation</a:t>
            </a:r>
            <a:endParaRPr lang="en-US" sz="1800" dirty="0"/>
          </a:p>
        </p:txBody>
      </p:sp>
      <p:sp>
        <p:nvSpPr>
          <p:cNvPr id="12" name="Text 6">
            <a:extLst>
              <a:ext uri="{FF2B5EF4-FFF2-40B4-BE49-F238E27FC236}">
                <a16:creationId xmlns:a16="http://schemas.microsoft.com/office/drawing/2014/main" id="{8C721B86-74E9-4091-C73F-9D11917F6022}"/>
              </a:ext>
            </a:extLst>
          </p:cNvPr>
          <p:cNvSpPr/>
          <p:nvPr/>
        </p:nvSpPr>
        <p:spPr>
          <a:xfrm>
            <a:off x="646235" y="6628611"/>
            <a:ext cx="7830264" cy="1352779"/>
          </a:xfrm>
          <a:prstGeom prst="rect">
            <a:avLst/>
          </a:prstGeom>
          <a:noFill/>
          <a:ln/>
        </p:spPr>
        <p:txBody>
          <a:bodyPr wrap="none" lIns="0" tIns="0" rIns="0" bIns="0" rtlCol="0" anchor="t"/>
          <a:lstStyle/>
          <a:p>
            <a:pPr>
              <a:lnSpc>
                <a:spcPts val="2350"/>
              </a:lnSpc>
            </a:pPr>
            <a:r>
              <a:rPr lang="en-US" sz="1450" dirty="0">
                <a:solidFill>
                  <a:srgbClr val="E0D6DE"/>
                </a:solidFill>
                <a:latin typeface="Noto Sans TC" pitchFamily="34" charset="0"/>
                <a:ea typeface="Noto Sans TC" pitchFamily="34" charset="-122"/>
                <a:cs typeface="Noto Sans TC" pitchFamily="34" charset="-120"/>
              </a:rPr>
              <a:t>• Sentence probabilities calculated using log probabilities.</a:t>
            </a:r>
          </a:p>
          <a:p>
            <a:pPr>
              <a:lnSpc>
                <a:spcPts val="2350"/>
              </a:lnSpc>
            </a:pPr>
            <a:r>
              <a:rPr lang="en-US" sz="1450" dirty="0">
                <a:solidFill>
                  <a:srgbClr val="E0D6DE"/>
                </a:solidFill>
                <a:latin typeface="Noto Sans TC" pitchFamily="34" charset="0"/>
                <a:ea typeface="Noto Sans TC" pitchFamily="34" charset="-122"/>
                <a:cs typeface="Noto Sans TC" pitchFamily="34" charset="-120"/>
              </a:rPr>
              <a:t>• Human evaluators assessed:</a:t>
            </a:r>
          </a:p>
          <a:p>
            <a:pPr>
              <a:lnSpc>
                <a:spcPts val="2350"/>
              </a:lnSpc>
            </a:pPr>
            <a:r>
              <a:rPr lang="en-US" sz="1450" dirty="0">
                <a:solidFill>
                  <a:srgbClr val="E0D6DE"/>
                </a:solidFill>
                <a:latin typeface="Noto Sans TC" pitchFamily="34" charset="0"/>
                <a:ea typeface="Noto Sans TC" pitchFamily="34" charset="-122"/>
                <a:cs typeface="Noto Sans TC" pitchFamily="34" charset="-120"/>
              </a:rPr>
              <a:t>  - Coherence, fluency, and </a:t>
            </a:r>
            <a:r>
              <a:rPr lang="en-US" sz="1450" dirty="0" err="1">
                <a:solidFill>
                  <a:srgbClr val="E0D6DE"/>
                </a:solidFill>
                <a:latin typeface="Noto Sans TC" pitchFamily="34" charset="0"/>
                <a:ea typeface="Noto Sans TC" pitchFamily="34" charset="-122"/>
                <a:cs typeface="Noto Sans TC" pitchFamily="34" charset="-120"/>
              </a:rPr>
              <a:t>poeticness</a:t>
            </a:r>
            <a:r>
              <a:rPr lang="en-US" sz="1450" dirty="0">
                <a:solidFill>
                  <a:srgbClr val="E0D6DE"/>
                </a:solidFill>
                <a:latin typeface="Noto Sans TC" pitchFamily="34" charset="0"/>
                <a:ea typeface="Noto Sans TC" pitchFamily="34" charset="-122"/>
                <a:cs typeface="Noto Sans TC" pitchFamily="34" charset="-120"/>
              </a:rPr>
              <a:t>.</a:t>
            </a:r>
          </a:p>
          <a:p>
            <a:pPr>
              <a:lnSpc>
                <a:spcPts val="2350"/>
              </a:lnSpc>
            </a:pPr>
            <a:r>
              <a:rPr lang="en-US" sz="1450" dirty="0">
                <a:solidFill>
                  <a:srgbClr val="E0D6DE"/>
                </a:solidFill>
                <a:latin typeface="Noto Sans TC" pitchFamily="34" charset="0"/>
                <a:ea typeface="Noto Sans TC" pitchFamily="34" charset="-122"/>
                <a:cs typeface="Noto Sans TC" pitchFamily="34" charset="-120"/>
              </a:rPr>
              <a:t>• Model-2 (two-word sequence) achieved the best results.</a:t>
            </a:r>
          </a:p>
        </p:txBody>
      </p:sp>
      <p:sp>
        <p:nvSpPr>
          <p:cNvPr id="13" name="Rectangle 12">
            <a:extLst>
              <a:ext uri="{FF2B5EF4-FFF2-40B4-BE49-F238E27FC236}">
                <a16:creationId xmlns:a16="http://schemas.microsoft.com/office/drawing/2014/main" id="{C3F77DDA-61FD-10A1-ADD5-AFBFE607877F}"/>
              </a:ext>
            </a:extLst>
          </p:cNvPr>
          <p:cNvSpPr/>
          <p:nvPr/>
        </p:nvSpPr>
        <p:spPr>
          <a:xfrm>
            <a:off x="12546418" y="7712764"/>
            <a:ext cx="1998920" cy="478465"/>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endParaRPr lang="en-US"/>
          </a:p>
        </p:txBody>
      </p:sp>
      <p:pic>
        <p:nvPicPr>
          <p:cNvPr id="26" name="Image 0" descr="preencoded.png">
            <a:extLst>
              <a:ext uri="{FF2B5EF4-FFF2-40B4-BE49-F238E27FC236}">
                <a16:creationId xmlns:a16="http://schemas.microsoft.com/office/drawing/2014/main" id="{B9A140A1-10DC-7185-CFD7-E4CBE44B1474}"/>
              </a:ext>
            </a:extLst>
          </p:cNvPr>
          <p:cNvPicPr>
            <a:picLocks noChangeAspect="1"/>
          </p:cNvPicPr>
          <p:nvPr/>
        </p:nvPicPr>
        <p:blipFill>
          <a:blip r:embed="rId6"/>
          <a:stretch>
            <a:fillRect/>
          </a:stretch>
        </p:blipFill>
        <p:spPr>
          <a:xfrm>
            <a:off x="9144000" y="0"/>
            <a:ext cx="5486400" cy="8229600"/>
          </a:xfrm>
          <a:prstGeom prst="rect">
            <a:avLst/>
          </a:prstGeom>
        </p:spPr>
      </p:pic>
    </p:spTree>
    <p:extLst>
      <p:ext uri="{BB962C8B-B14F-4D97-AF65-F5344CB8AC3E}">
        <p14:creationId xmlns:p14="http://schemas.microsoft.com/office/powerpoint/2010/main" val="75430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3268" y="780336"/>
            <a:ext cx="7830264" cy="1173004"/>
          </a:xfrm>
          <a:prstGeom prst="rect">
            <a:avLst/>
          </a:prstGeom>
          <a:noFill/>
          <a:ln/>
        </p:spPr>
        <p:txBody>
          <a:bodyPr wrap="square" lIns="0" tIns="0" rIns="0" bIns="0" rtlCol="0" anchor="t"/>
          <a:lstStyle/>
          <a:p>
            <a:pPr marL="0" indent="0">
              <a:lnSpc>
                <a:spcPts val="4600"/>
              </a:lnSpc>
              <a:buNone/>
            </a:pPr>
            <a:r>
              <a:rPr lang="en-US" sz="3650" dirty="0">
                <a:solidFill>
                  <a:srgbClr val="97B8FF"/>
                </a:solidFill>
                <a:latin typeface="Sora Medium" pitchFamily="34" charset="0"/>
                <a:ea typeface="Sora Medium" pitchFamily="34" charset="-122"/>
                <a:cs typeface="Sora Medium" pitchFamily="34" charset="-120"/>
              </a:rPr>
              <a:t>Advances in Deep Learning for Natural Language Processing</a:t>
            </a:r>
            <a:endParaRPr lang="en-US" sz="3650" dirty="0"/>
          </a:p>
        </p:txBody>
      </p:sp>
      <p:pic>
        <p:nvPicPr>
          <p:cNvPr id="4" name="Image 1" descr="preencoded.png"/>
          <p:cNvPicPr>
            <a:picLocks noChangeAspect="1"/>
          </p:cNvPicPr>
          <p:nvPr/>
        </p:nvPicPr>
        <p:blipFill>
          <a:blip r:embed="rId4"/>
          <a:stretch>
            <a:fillRect/>
          </a:stretch>
        </p:blipFill>
        <p:spPr>
          <a:xfrm>
            <a:off x="6143268" y="2234803"/>
            <a:ext cx="469225" cy="469225"/>
          </a:xfrm>
          <a:prstGeom prst="rect">
            <a:avLst/>
          </a:prstGeom>
        </p:spPr>
      </p:pic>
      <p:sp>
        <p:nvSpPr>
          <p:cNvPr id="5" name="Text 1"/>
          <p:cNvSpPr/>
          <p:nvPr/>
        </p:nvSpPr>
        <p:spPr>
          <a:xfrm>
            <a:off x="6143268" y="2891671"/>
            <a:ext cx="4183261" cy="293251"/>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Recurrent Neural Networks (RNNs)</a:t>
            </a:r>
            <a:endParaRPr lang="en-US" sz="1800" dirty="0"/>
          </a:p>
        </p:txBody>
      </p:sp>
      <p:sp>
        <p:nvSpPr>
          <p:cNvPr id="6" name="Text 2"/>
          <p:cNvSpPr/>
          <p:nvPr/>
        </p:nvSpPr>
        <p:spPr>
          <a:xfrm>
            <a:off x="6143268" y="3297436"/>
            <a:ext cx="7830264" cy="300157"/>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RNNs are particularly effective for processing sequential data, such as text.</a:t>
            </a:r>
            <a:endParaRPr lang="en-US" sz="1450" dirty="0"/>
          </a:p>
        </p:txBody>
      </p:sp>
      <p:pic>
        <p:nvPicPr>
          <p:cNvPr id="7" name="Image 2" descr="preencoded.png"/>
          <p:cNvPicPr>
            <a:picLocks noChangeAspect="1"/>
          </p:cNvPicPr>
          <p:nvPr/>
        </p:nvPicPr>
        <p:blipFill>
          <a:blip r:embed="rId5"/>
          <a:stretch>
            <a:fillRect/>
          </a:stretch>
        </p:blipFill>
        <p:spPr>
          <a:xfrm>
            <a:off x="6143268" y="4160639"/>
            <a:ext cx="469225" cy="469225"/>
          </a:xfrm>
          <a:prstGeom prst="rect">
            <a:avLst/>
          </a:prstGeom>
        </p:spPr>
      </p:pic>
      <p:sp>
        <p:nvSpPr>
          <p:cNvPr id="8" name="Text 3"/>
          <p:cNvSpPr/>
          <p:nvPr/>
        </p:nvSpPr>
        <p:spPr>
          <a:xfrm>
            <a:off x="6143268" y="4817507"/>
            <a:ext cx="4869656" cy="293251"/>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Generative Adversarial Networks (GANs)</a:t>
            </a:r>
            <a:endParaRPr lang="en-US" sz="1800" dirty="0"/>
          </a:p>
        </p:txBody>
      </p:sp>
      <p:sp>
        <p:nvSpPr>
          <p:cNvPr id="9" name="Text 4"/>
          <p:cNvSpPr/>
          <p:nvPr/>
        </p:nvSpPr>
        <p:spPr>
          <a:xfrm>
            <a:off x="6143268" y="5223272"/>
            <a:ext cx="7830264" cy="300157"/>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GANs are a powerful framework for generating realistic and creative outputs.</a:t>
            </a:r>
            <a:endParaRPr lang="en-US" sz="1450" dirty="0"/>
          </a:p>
        </p:txBody>
      </p:sp>
      <p:pic>
        <p:nvPicPr>
          <p:cNvPr id="10" name="Image 3" descr="preencoded.png"/>
          <p:cNvPicPr>
            <a:picLocks noChangeAspect="1"/>
          </p:cNvPicPr>
          <p:nvPr/>
        </p:nvPicPr>
        <p:blipFill>
          <a:blip r:embed="rId6"/>
          <a:stretch>
            <a:fillRect/>
          </a:stretch>
        </p:blipFill>
        <p:spPr>
          <a:xfrm>
            <a:off x="6143268" y="6086475"/>
            <a:ext cx="469225" cy="469225"/>
          </a:xfrm>
          <a:prstGeom prst="rect">
            <a:avLst/>
          </a:prstGeom>
        </p:spPr>
      </p:pic>
      <p:sp>
        <p:nvSpPr>
          <p:cNvPr id="11" name="Text 5"/>
          <p:cNvSpPr/>
          <p:nvPr/>
        </p:nvSpPr>
        <p:spPr>
          <a:xfrm>
            <a:off x="6143268" y="6743343"/>
            <a:ext cx="2681049" cy="293251"/>
          </a:xfrm>
          <a:prstGeom prst="rect">
            <a:avLst/>
          </a:prstGeom>
          <a:noFill/>
          <a:ln/>
        </p:spPr>
        <p:txBody>
          <a:bodyPr wrap="none" lIns="0" tIns="0" rIns="0" bIns="0" rtlCol="0" anchor="t"/>
          <a:lstStyle/>
          <a:p>
            <a:pPr marL="0" indent="0" algn="l">
              <a:lnSpc>
                <a:spcPts val="2300"/>
              </a:lnSpc>
              <a:buNone/>
            </a:pPr>
            <a:r>
              <a:rPr lang="en-US" sz="1800" dirty="0">
                <a:solidFill>
                  <a:srgbClr val="E0D6DE"/>
                </a:solidFill>
                <a:latin typeface="Sora Medium" pitchFamily="34" charset="0"/>
                <a:ea typeface="Sora Medium" pitchFamily="34" charset="-122"/>
                <a:cs typeface="Sora Medium" pitchFamily="34" charset="-120"/>
              </a:rPr>
              <a:t>Transformer Networks</a:t>
            </a:r>
            <a:endParaRPr lang="en-US" sz="1800" dirty="0"/>
          </a:p>
        </p:txBody>
      </p:sp>
      <p:sp>
        <p:nvSpPr>
          <p:cNvPr id="12" name="Text 6"/>
          <p:cNvSpPr/>
          <p:nvPr/>
        </p:nvSpPr>
        <p:spPr>
          <a:xfrm>
            <a:off x="6143268" y="7149108"/>
            <a:ext cx="7830264" cy="300157"/>
          </a:xfrm>
          <a:prstGeom prst="rect">
            <a:avLst/>
          </a:prstGeom>
          <a:noFill/>
          <a:ln/>
        </p:spPr>
        <p:txBody>
          <a:bodyPr wrap="none" lIns="0" tIns="0" rIns="0" bIns="0" rtlCol="0" anchor="t"/>
          <a:lstStyle/>
          <a:p>
            <a:pPr marL="0" indent="0" algn="l">
              <a:lnSpc>
                <a:spcPts val="2350"/>
              </a:lnSpc>
              <a:buNone/>
            </a:pPr>
            <a:r>
              <a:rPr lang="en-US" sz="1450" dirty="0">
                <a:solidFill>
                  <a:srgbClr val="E0D6DE"/>
                </a:solidFill>
                <a:latin typeface="Noto Sans TC" pitchFamily="34" charset="0"/>
                <a:ea typeface="Noto Sans TC" pitchFamily="34" charset="-122"/>
                <a:cs typeface="Noto Sans TC" pitchFamily="34" charset="-120"/>
              </a:rPr>
              <a:t>Transformer networks excel at capturing long-range dependencies in language.</a:t>
            </a:r>
            <a:endParaRPr lang="en-US" sz="1450" dirty="0"/>
          </a:p>
        </p:txBody>
      </p:sp>
      <p:sp>
        <p:nvSpPr>
          <p:cNvPr id="13" name="Rectangle 12">
            <a:extLst>
              <a:ext uri="{FF2B5EF4-FFF2-40B4-BE49-F238E27FC236}">
                <a16:creationId xmlns:a16="http://schemas.microsoft.com/office/drawing/2014/main" id="{DEFBF453-D78D-5A5A-61C2-EE0FA646B53F}"/>
              </a:ext>
            </a:extLst>
          </p:cNvPr>
          <p:cNvSpPr/>
          <p:nvPr/>
        </p:nvSpPr>
        <p:spPr>
          <a:xfrm>
            <a:off x="12557051" y="7644809"/>
            <a:ext cx="1998920" cy="478465"/>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1000"/>
                                        <p:tgtEl>
                                          <p:spTgt spid="11"/>
                                        </p:tgtEl>
                                      </p:cBhvr>
                                    </p:animEffect>
                                    <p:anim calcmode="lin" valueType="num">
                                      <p:cBhvr>
                                        <p:cTn id="53" dur="1000" fill="hold"/>
                                        <p:tgtEl>
                                          <p:spTgt spid="11"/>
                                        </p:tgtEl>
                                        <p:attrNameLst>
                                          <p:attrName>ppt_x</p:attrName>
                                        </p:attrNameLst>
                                      </p:cBhvr>
                                      <p:tavLst>
                                        <p:tav tm="0">
                                          <p:val>
                                            <p:strVal val="#ppt_x"/>
                                          </p:val>
                                        </p:tav>
                                        <p:tav tm="100000">
                                          <p:val>
                                            <p:strVal val="#ppt_x"/>
                                          </p:val>
                                        </p:tav>
                                      </p:tavLst>
                                    </p:anim>
                                    <p:anim calcmode="lin" valueType="num">
                                      <p:cBhvr>
                                        <p:cTn id="54" dur="1000" fill="hold"/>
                                        <p:tgtEl>
                                          <p:spTgt spid="1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1000"/>
                                        <p:tgtEl>
                                          <p:spTgt spid="12"/>
                                        </p:tgtEl>
                                      </p:cBhvr>
                                    </p:animEffect>
                                    <p:anim calcmode="lin" valueType="num">
                                      <p:cBhvr>
                                        <p:cTn id="58" dur="1000" fill="hold"/>
                                        <p:tgtEl>
                                          <p:spTgt spid="12"/>
                                        </p:tgtEl>
                                        <p:attrNameLst>
                                          <p:attrName>ppt_x</p:attrName>
                                        </p:attrNameLst>
                                      </p:cBhvr>
                                      <p:tavLst>
                                        <p:tav tm="0">
                                          <p:val>
                                            <p:strVal val="#ppt_x"/>
                                          </p:val>
                                        </p:tav>
                                        <p:tav tm="100000">
                                          <p:val>
                                            <p:strVal val="#ppt_x"/>
                                          </p:val>
                                        </p:tav>
                                      </p:tavLst>
                                    </p:anim>
                                    <p:anim calcmode="lin" valueType="num">
                                      <p:cBhvr>
                                        <p:cTn id="5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56642"/>
            <a:ext cx="7556421" cy="2126337"/>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Background: The Unique Challenges of Arabic Text Generation</a:t>
            </a:r>
            <a:endParaRPr lang="en-US" sz="4450" dirty="0"/>
          </a:p>
        </p:txBody>
      </p:sp>
      <p:sp>
        <p:nvSpPr>
          <p:cNvPr id="4" name="Shape 1"/>
          <p:cNvSpPr/>
          <p:nvPr/>
        </p:nvSpPr>
        <p:spPr>
          <a:xfrm>
            <a:off x="793790" y="3478292"/>
            <a:ext cx="396835" cy="396835"/>
          </a:xfrm>
          <a:prstGeom prst="roundRect">
            <a:avLst>
              <a:gd name="adj" fmla="val 8574"/>
            </a:avLst>
          </a:prstGeom>
          <a:solidFill>
            <a:srgbClr val="26262B"/>
          </a:solidFill>
          <a:ln/>
        </p:spPr>
      </p:sp>
      <p:sp>
        <p:nvSpPr>
          <p:cNvPr id="5" name="Text 2"/>
          <p:cNvSpPr/>
          <p:nvPr/>
        </p:nvSpPr>
        <p:spPr>
          <a:xfrm>
            <a:off x="1417439" y="347829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Complex Script</a:t>
            </a:r>
            <a:endParaRPr lang="en-US" sz="2200" dirty="0"/>
          </a:p>
        </p:txBody>
      </p:sp>
      <p:sp>
        <p:nvSpPr>
          <p:cNvPr id="6" name="Text 3"/>
          <p:cNvSpPr/>
          <p:nvPr/>
        </p:nvSpPr>
        <p:spPr>
          <a:xfrm>
            <a:off x="1417439" y="3968710"/>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Arabic script's right-to-left direction and diacritical marks pose challenges for text processing.</a:t>
            </a:r>
            <a:endParaRPr lang="en-US" sz="1750" dirty="0"/>
          </a:p>
        </p:txBody>
      </p:sp>
      <p:sp>
        <p:nvSpPr>
          <p:cNvPr id="7" name="Shape 4"/>
          <p:cNvSpPr/>
          <p:nvPr/>
        </p:nvSpPr>
        <p:spPr>
          <a:xfrm>
            <a:off x="4685467" y="3478292"/>
            <a:ext cx="396835" cy="396835"/>
          </a:xfrm>
          <a:prstGeom prst="roundRect">
            <a:avLst>
              <a:gd name="adj" fmla="val 8574"/>
            </a:avLst>
          </a:prstGeom>
          <a:solidFill>
            <a:srgbClr val="26262B"/>
          </a:solidFill>
          <a:ln/>
        </p:spPr>
      </p:sp>
      <p:sp>
        <p:nvSpPr>
          <p:cNvPr id="8" name="Text 5"/>
          <p:cNvSpPr/>
          <p:nvPr/>
        </p:nvSpPr>
        <p:spPr>
          <a:xfrm>
            <a:off x="5309116" y="3478292"/>
            <a:ext cx="3041213" cy="708660"/>
          </a:xfrm>
          <a:prstGeom prst="rect">
            <a:avLst/>
          </a:prstGeom>
          <a:noFill/>
          <a:ln/>
        </p:spPr>
        <p:txBody>
          <a:bodyPr wrap="squar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Rich Semantic Nuance</a:t>
            </a:r>
            <a:endParaRPr lang="en-US" sz="2200" dirty="0"/>
          </a:p>
        </p:txBody>
      </p:sp>
      <p:sp>
        <p:nvSpPr>
          <p:cNvPr id="9" name="Text 6"/>
          <p:cNvSpPr/>
          <p:nvPr/>
        </p:nvSpPr>
        <p:spPr>
          <a:xfrm>
            <a:off x="5309116" y="4323040"/>
            <a:ext cx="3041213" cy="1451610"/>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Arabic poetry is characterized by intricate rhyme schemes and poetic devices.</a:t>
            </a:r>
            <a:endParaRPr lang="en-US" sz="1750" dirty="0"/>
          </a:p>
        </p:txBody>
      </p:sp>
      <p:sp>
        <p:nvSpPr>
          <p:cNvPr id="10" name="Shape 7"/>
          <p:cNvSpPr/>
          <p:nvPr/>
        </p:nvSpPr>
        <p:spPr>
          <a:xfrm>
            <a:off x="793790" y="6256615"/>
            <a:ext cx="396835" cy="396835"/>
          </a:xfrm>
          <a:prstGeom prst="roundRect">
            <a:avLst>
              <a:gd name="adj" fmla="val 8574"/>
            </a:avLst>
          </a:prstGeom>
          <a:solidFill>
            <a:srgbClr val="26262B"/>
          </a:solidFill>
          <a:ln/>
        </p:spPr>
      </p:sp>
      <p:sp>
        <p:nvSpPr>
          <p:cNvPr id="11" name="Text 8"/>
          <p:cNvSpPr/>
          <p:nvPr/>
        </p:nvSpPr>
        <p:spPr>
          <a:xfrm>
            <a:off x="1417439" y="6256615"/>
            <a:ext cx="3082528" cy="354330"/>
          </a:xfrm>
          <a:prstGeom prst="rect">
            <a:avLst/>
          </a:prstGeom>
          <a:noFill/>
          <a:ln/>
        </p:spPr>
        <p:txBody>
          <a:bodyPr wrap="none" lIns="0" tIns="0" rIns="0" bIns="0" rtlCol="0" anchor="t"/>
          <a:lstStyle/>
          <a:p>
            <a:pPr marL="0" indent="0">
              <a:lnSpc>
                <a:spcPts val="2750"/>
              </a:lnSpc>
              <a:buNone/>
            </a:pPr>
            <a:r>
              <a:rPr lang="en-US" sz="2200" dirty="0">
                <a:solidFill>
                  <a:srgbClr val="E0D6DE"/>
                </a:solidFill>
                <a:latin typeface="Sora Medium" pitchFamily="34" charset="0"/>
                <a:ea typeface="Sora Medium" pitchFamily="34" charset="-122"/>
                <a:cs typeface="Sora Medium" pitchFamily="34" charset="-120"/>
              </a:rPr>
              <a:t>Limited Training Data</a:t>
            </a:r>
            <a:endParaRPr lang="en-US" sz="2200" dirty="0"/>
          </a:p>
        </p:txBody>
      </p:sp>
      <p:sp>
        <p:nvSpPr>
          <p:cNvPr id="12" name="Text 9"/>
          <p:cNvSpPr/>
          <p:nvPr/>
        </p:nvSpPr>
        <p:spPr>
          <a:xfrm>
            <a:off x="1417439" y="6747034"/>
            <a:ext cx="6932771" cy="725805"/>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availability of annotated Arabic poetry datasets is limited, hindering model training.</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additive="base">
                                        <p:cTn id="36" dur="500" fill="hold"/>
                                        <p:tgtEl>
                                          <p:spTgt spid="11"/>
                                        </p:tgtEl>
                                        <p:attrNameLst>
                                          <p:attrName>ppt_x</p:attrName>
                                        </p:attrNameLst>
                                      </p:cBhvr>
                                      <p:tavLst>
                                        <p:tav tm="0">
                                          <p:val>
                                            <p:strVal val="#ppt_x"/>
                                          </p:val>
                                        </p:tav>
                                        <p:tav tm="100000">
                                          <p:val>
                                            <p:strVal val="#ppt_x"/>
                                          </p:val>
                                        </p:tav>
                                      </p:tavLst>
                                    </p:anim>
                                    <p:anim calcmode="lin" valueType="num">
                                      <p:cBhvr additive="base">
                                        <p:cTn id="37" dur="500" fill="hold"/>
                                        <p:tgtEl>
                                          <p:spTgt spid="11"/>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ppt_x"/>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A673F-8914-876D-5E95-04243059BF94}"/>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91E07C2-ED8B-F817-C034-251302FE8727}"/>
              </a:ext>
            </a:extLst>
          </p:cNvPr>
          <p:cNvSpPr/>
          <p:nvPr/>
        </p:nvSpPr>
        <p:spPr>
          <a:xfrm>
            <a:off x="793790" y="937034"/>
            <a:ext cx="13042821" cy="1417558"/>
          </a:xfrm>
          <a:prstGeom prst="rect">
            <a:avLst/>
          </a:prstGeom>
          <a:noFill/>
          <a:ln/>
        </p:spPr>
        <p:txBody>
          <a:bodyPr wrap="square" lIns="0" tIns="0" rIns="0" bIns="0" rtlCol="0" anchor="t"/>
          <a:lstStyle/>
          <a:p>
            <a:pPr>
              <a:lnSpc>
                <a:spcPts val="5550"/>
              </a:lnSpc>
            </a:pPr>
            <a:r>
              <a:rPr lang="en-US" sz="4450" dirty="0">
                <a:solidFill>
                  <a:srgbClr val="97B8FF"/>
                </a:solidFill>
                <a:latin typeface="Sora Medium" pitchFamily="34" charset="0"/>
                <a:ea typeface="Sora Medium" pitchFamily="34" charset="-122"/>
                <a:cs typeface="Sora Medium" pitchFamily="34" charset="-120"/>
              </a:rPr>
              <a:t>Results:</a:t>
            </a:r>
            <a:endParaRPr lang="en-US" sz="4450" dirty="0"/>
          </a:p>
        </p:txBody>
      </p:sp>
      <p:sp>
        <p:nvSpPr>
          <p:cNvPr id="4" name="Text 2">
            <a:extLst>
              <a:ext uri="{FF2B5EF4-FFF2-40B4-BE49-F238E27FC236}">
                <a16:creationId xmlns:a16="http://schemas.microsoft.com/office/drawing/2014/main" id="{E7C35DD2-6734-0AB5-A378-B91E79E2DBD5}"/>
              </a:ext>
            </a:extLst>
          </p:cNvPr>
          <p:cNvSpPr/>
          <p:nvPr/>
        </p:nvSpPr>
        <p:spPr>
          <a:xfrm>
            <a:off x="1427433" y="2130671"/>
            <a:ext cx="6797857" cy="3999210"/>
          </a:xfrm>
          <a:prstGeom prst="rect">
            <a:avLst/>
          </a:prstGeom>
          <a:noFill/>
          <a:ln/>
        </p:spPr>
        <p:txBody>
          <a:bodyPr wrap="squar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 Generated poetry examples:</a:t>
            </a:r>
          </a:p>
          <a:p>
            <a:pPr>
              <a:lnSpc>
                <a:spcPts val="2850"/>
              </a:lnSpc>
            </a:pPr>
            <a:r>
              <a:rPr lang="en-US" sz="1750" dirty="0">
                <a:solidFill>
                  <a:srgbClr val="E0D6DE"/>
                </a:solidFill>
                <a:latin typeface="Noto Sans TC" pitchFamily="34" charset="0"/>
                <a:ea typeface="Noto Sans TC" pitchFamily="34" charset="-122"/>
                <a:cs typeface="Noto Sans TC" pitchFamily="34" charset="-120"/>
              </a:rPr>
              <a:t>  - Shorter sequences produced more coherent lines.</a:t>
            </a:r>
          </a:p>
          <a:p>
            <a:pPr>
              <a:lnSpc>
                <a:spcPts val="2850"/>
              </a:lnSpc>
            </a:pPr>
            <a:r>
              <a:rPr lang="en-US" sz="1750" dirty="0">
                <a:solidFill>
                  <a:srgbClr val="E0D6DE"/>
                </a:solidFill>
                <a:latin typeface="Noto Sans TC" pitchFamily="34" charset="0"/>
                <a:ea typeface="Noto Sans TC" pitchFamily="34" charset="-122"/>
                <a:cs typeface="Noto Sans TC" pitchFamily="34" charset="-120"/>
              </a:rPr>
              <a:t>  - Longer sequences favored frequent words.</a:t>
            </a:r>
          </a:p>
          <a:p>
            <a:pPr>
              <a:lnSpc>
                <a:spcPts val="2850"/>
              </a:lnSpc>
            </a:pPr>
            <a:r>
              <a:rPr lang="en-US" sz="1750" dirty="0">
                <a:solidFill>
                  <a:srgbClr val="E0D6DE"/>
                </a:solidFill>
                <a:latin typeface="Noto Sans TC" pitchFamily="34" charset="0"/>
                <a:ea typeface="Noto Sans TC" pitchFamily="34" charset="-122"/>
                <a:cs typeface="Noto Sans TC" pitchFamily="34" charset="-120"/>
              </a:rPr>
              <a:t>• Evaluation:</a:t>
            </a:r>
          </a:p>
          <a:p>
            <a:pPr>
              <a:lnSpc>
                <a:spcPts val="2850"/>
              </a:lnSpc>
            </a:pPr>
            <a:r>
              <a:rPr lang="en-US" sz="1750" dirty="0">
                <a:solidFill>
                  <a:srgbClr val="E0D6DE"/>
                </a:solidFill>
                <a:latin typeface="Noto Sans TC" pitchFamily="34" charset="0"/>
                <a:ea typeface="Noto Sans TC" pitchFamily="34" charset="-122"/>
                <a:cs typeface="Noto Sans TC" pitchFamily="34" charset="-120"/>
              </a:rPr>
              <a:t>  - Model-2 outperformed others in coherence.</a:t>
            </a:r>
          </a:p>
          <a:p>
            <a:pPr>
              <a:lnSpc>
                <a:spcPts val="2850"/>
              </a:lnSpc>
            </a:pPr>
            <a:endParaRPr lang="en-US" sz="1750" dirty="0">
              <a:solidFill>
                <a:srgbClr val="E0D6DE"/>
              </a:solidFill>
              <a:latin typeface="Noto Sans TC" pitchFamily="34" charset="0"/>
              <a:ea typeface="Noto Sans TC" pitchFamily="34" charset="-122"/>
              <a:cs typeface="Noto Sans TC" pitchFamily="34" charset="-120"/>
            </a:endParaRPr>
          </a:p>
          <a:p>
            <a:pPr>
              <a:lnSpc>
                <a:spcPts val="2850"/>
              </a:lnSpc>
            </a:pPr>
            <a:endParaRPr lang="en-US" sz="1750" dirty="0">
              <a:solidFill>
                <a:srgbClr val="E0D6DE"/>
              </a:solidFill>
              <a:latin typeface="Noto Sans TC" pitchFamily="34" charset="0"/>
              <a:ea typeface="Noto Sans TC" pitchFamily="34" charset="-122"/>
              <a:cs typeface="Noto Sans TC" pitchFamily="34" charset="-120"/>
            </a:endParaRPr>
          </a:p>
          <a:p>
            <a:pPr>
              <a:lnSpc>
                <a:spcPts val="2850"/>
              </a:lnSpc>
            </a:pPr>
            <a:endParaRPr lang="en-US" sz="1750" dirty="0">
              <a:solidFill>
                <a:srgbClr val="E0D6DE"/>
              </a:solidFill>
              <a:latin typeface="Noto Sans TC" pitchFamily="34" charset="0"/>
              <a:ea typeface="Noto Sans TC" pitchFamily="34" charset="-122"/>
              <a:cs typeface="Noto Sans TC" pitchFamily="34" charset="-120"/>
            </a:endParaRPr>
          </a:p>
          <a:p>
            <a:pPr>
              <a:lnSpc>
                <a:spcPts val="2850"/>
              </a:lnSpc>
            </a:pPr>
            <a:endParaRPr lang="en-US" sz="1750" dirty="0">
              <a:solidFill>
                <a:srgbClr val="E0D6DE"/>
              </a:solidFill>
              <a:latin typeface="Noto Sans TC" pitchFamily="34" charset="0"/>
              <a:ea typeface="Noto Sans TC" pitchFamily="34" charset="-122"/>
              <a:cs typeface="Noto Sans TC" pitchFamily="34" charset="-120"/>
            </a:endParaRPr>
          </a:p>
        </p:txBody>
      </p:sp>
      <p:sp>
        <p:nvSpPr>
          <p:cNvPr id="9" name="Rectangle 8">
            <a:extLst>
              <a:ext uri="{FF2B5EF4-FFF2-40B4-BE49-F238E27FC236}">
                <a16:creationId xmlns:a16="http://schemas.microsoft.com/office/drawing/2014/main" id="{8F7019BC-3E3B-F052-C2D7-318F5FFBAF84}"/>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Image 0" descr="preencoded.png">
            <a:extLst>
              <a:ext uri="{FF2B5EF4-FFF2-40B4-BE49-F238E27FC236}">
                <a16:creationId xmlns:a16="http://schemas.microsoft.com/office/drawing/2014/main" id="{1E019659-9BD6-6B55-A121-981564BF14EB}"/>
              </a:ext>
            </a:extLst>
          </p:cNvPr>
          <p:cNvPicPr>
            <a:picLocks noChangeAspect="1"/>
          </p:cNvPicPr>
          <p:nvPr/>
        </p:nvPicPr>
        <p:blipFill>
          <a:blip r:embed="rId3"/>
          <a:stretch>
            <a:fillRect/>
          </a:stretch>
        </p:blipFill>
        <p:spPr>
          <a:xfrm>
            <a:off x="9144000" y="0"/>
            <a:ext cx="5486400" cy="8229600"/>
          </a:xfrm>
          <a:prstGeom prst="rect">
            <a:avLst/>
          </a:prstGeom>
        </p:spPr>
      </p:pic>
      <p:pic>
        <p:nvPicPr>
          <p:cNvPr id="11" name="Image 3" descr="preencoded.png">
            <a:extLst>
              <a:ext uri="{FF2B5EF4-FFF2-40B4-BE49-F238E27FC236}">
                <a16:creationId xmlns:a16="http://schemas.microsoft.com/office/drawing/2014/main" id="{165EF8A3-6123-8C64-741B-9DDA2CC27215}"/>
              </a:ext>
            </a:extLst>
          </p:cNvPr>
          <p:cNvPicPr>
            <a:picLocks noChangeAspect="1"/>
          </p:cNvPicPr>
          <p:nvPr/>
        </p:nvPicPr>
        <p:blipFill>
          <a:blip r:embed="rId4"/>
          <a:stretch>
            <a:fillRect/>
          </a:stretch>
        </p:blipFill>
        <p:spPr>
          <a:xfrm>
            <a:off x="825838" y="1890629"/>
            <a:ext cx="469225" cy="469225"/>
          </a:xfrm>
          <a:prstGeom prst="rect">
            <a:avLst/>
          </a:prstGeom>
        </p:spPr>
      </p:pic>
      <p:pic>
        <p:nvPicPr>
          <p:cNvPr id="3" name="Picture 2" descr="A screenshot of a computer program&#10;&#10;Description automatically generated">
            <a:extLst>
              <a:ext uri="{FF2B5EF4-FFF2-40B4-BE49-F238E27FC236}">
                <a16:creationId xmlns:a16="http://schemas.microsoft.com/office/drawing/2014/main" id="{038BCCDC-5D7F-AD37-0DFF-EEABC5E7F729}"/>
              </a:ext>
            </a:extLst>
          </p:cNvPr>
          <p:cNvPicPr>
            <a:picLocks noChangeAspect="1"/>
          </p:cNvPicPr>
          <p:nvPr/>
        </p:nvPicPr>
        <p:blipFill>
          <a:blip r:embed="rId5"/>
          <a:stretch>
            <a:fillRect/>
          </a:stretch>
        </p:blipFill>
        <p:spPr>
          <a:xfrm>
            <a:off x="1059978" y="4331558"/>
            <a:ext cx="7172325" cy="3619500"/>
          </a:xfrm>
          <a:prstGeom prst="rect">
            <a:avLst/>
          </a:prstGeom>
        </p:spPr>
      </p:pic>
    </p:spTree>
    <p:extLst>
      <p:ext uri="{BB962C8B-B14F-4D97-AF65-F5344CB8AC3E}">
        <p14:creationId xmlns:p14="http://schemas.microsoft.com/office/powerpoint/2010/main" val="2981360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Conclusion:</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Our research demonstrates the potential of deep learning to preserve and revitalize Arabic poetry. We invite further research to address the limitations and expand the model's capabilities. Together, we can leverage AI to safeguard this valuable cultural heritage and inspire future generations of poets.</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D51BD-BB71-6504-136D-EBE9260B6F45}"/>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EFD46CE9-3EEE-13A5-09C6-0613A5C8DE01}"/>
              </a:ext>
            </a:extLst>
          </p:cNvPr>
          <p:cNvSpPr/>
          <p:nvPr/>
        </p:nvSpPr>
        <p:spPr>
          <a:xfrm>
            <a:off x="793790" y="2185511"/>
            <a:ext cx="13042821" cy="1417558"/>
          </a:xfrm>
          <a:prstGeom prst="rect">
            <a:avLst/>
          </a:prstGeom>
          <a:noFill/>
          <a:ln/>
        </p:spPr>
        <p:txBody>
          <a:bodyPr wrap="square" lIns="0" tIns="0" rIns="0" bIns="0" rtlCol="0" anchor="t"/>
          <a:lstStyle/>
          <a:p>
            <a:pPr>
              <a:lnSpc>
                <a:spcPts val="5550"/>
              </a:lnSpc>
            </a:pPr>
            <a:r>
              <a:rPr lang="en-US" sz="4450" dirty="0">
                <a:solidFill>
                  <a:srgbClr val="97B8FF"/>
                </a:solidFill>
                <a:latin typeface="Sora Medium" pitchFamily="34" charset="0"/>
                <a:ea typeface="Sora Medium" pitchFamily="34" charset="-122"/>
                <a:cs typeface="Sora Medium" pitchFamily="34" charset="-120"/>
              </a:rPr>
              <a:t>Technological Background:</a:t>
            </a:r>
            <a:endParaRPr lang="en-US" sz="4450" dirty="0"/>
          </a:p>
        </p:txBody>
      </p:sp>
      <p:sp>
        <p:nvSpPr>
          <p:cNvPr id="3" name="Text 1">
            <a:extLst>
              <a:ext uri="{FF2B5EF4-FFF2-40B4-BE49-F238E27FC236}">
                <a16:creationId xmlns:a16="http://schemas.microsoft.com/office/drawing/2014/main" id="{DC3EC876-F182-5730-A9C6-0273A7151959}"/>
              </a:ext>
            </a:extLst>
          </p:cNvPr>
          <p:cNvSpPr/>
          <p:nvPr/>
        </p:nvSpPr>
        <p:spPr>
          <a:xfrm>
            <a:off x="793790" y="4170045"/>
            <a:ext cx="3189327" cy="354330"/>
          </a:xfrm>
          <a:prstGeom prst="rect">
            <a:avLst/>
          </a:prstGeom>
          <a:noFill/>
          <a:ln/>
        </p:spPr>
        <p:txBody>
          <a:bodyPr wrap="none" lIns="0" tIns="0" rIns="0" bIns="0" rtlCol="0" anchor="t"/>
          <a:lstStyle/>
          <a:p>
            <a:pPr>
              <a:lnSpc>
                <a:spcPts val="2750"/>
              </a:lnSpc>
            </a:pPr>
            <a:r>
              <a:rPr lang="en-US" sz="2200" dirty="0">
                <a:solidFill>
                  <a:srgbClr val="97B8FF"/>
                </a:solidFill>
                <a:latin typeface="Sora Medium" pitchFamily="34" charset="0"/>
                <a:ea typeface="Sora Medium" pitchFamily="34" charset="-122"/>
                <a:cs typeface="Sora Medium" pitchFamily="34" charset="-120"/>
              </a:rPr>
              <a:t>Techniques:</a:t>
            </a:r>
            <a:endParaRPr lang="en-US" sz="2200" dirty="0"/>
          </a:p>
        </p:txBody>
      </p:sp>
      <p:sp>
        <p:nvSpPr>
          <p:cNvPr id="4" name="Text 2">
            <a:extLst>
              <a:ext uri="{FF2B5EF4-FFF2-40B4-BE49-F238E27FC236}">
                <a16:creationId xmlns:a16="http://schemas.microsoft.com/office/drawing/2014/main" id="{6096FF26-100A-D306-DC9B-C43F26141619}"/>
              </a:ext>
            </a:extLst>
          </p:cNvPr>
          <p:cNvSpPr/>
          <p:nvPr/>
        </p:nvSpPr>
        <p:spPr>
          <a:xfrm>
            <a:off x="793790" y="4751189"/>
            <a:ext cx="3978116" cy="1088708"/>
          </a:xfrm>
          <a:prstGeom prst="rect">
            <a:avLst/>
          </a:prstGeom>
          <a:noFill/>
          <a:ln/>
        </p:spPr>
        <p:txBody>
          <a:bodyPr wrap="squar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 - LSTM for sequence prediction.</a:t>
            </a:r>
          </a:p>
          <a:p>
            <a:pPr>
              <a:lnSpc>
                <a:spcPts val="2850"/>
              </a:lnSpc>
            </a:pPr>
            <a:r>
              <a:rPr lang="en-US" sz="1750" dirty="0">
                <a:solidFill>
                  <a:srgbClr val="E0D6DE"/>
                </a:solidFill>
                <a:latin typeface="Noto Sans TC" pitchFamily="34" charset="0"/>
                <a:ea typeface="Noto Sans TC" pitchFamily="34" charset="-122"/>
                <a:cs typeface="Noto Sans TC" pitchFamily="34" charset="-120"/>
              </a:rPr>
              <a:t>  - Word2Vec for word embeddings.</a:t>
            </a:r>
            <a:endParaRPr lang="en-US" sz="1750" dirty="0"/>
          </a:p>
        </p:txBody>
      </p:sp>
      <p:sp>
        <p:nvSpPr>
          <p:cNvPr id="5" name="Text 3">
            <a:extLst>
              <a:ext uri="{FF2B5EF4-FFF2-40B4-BE49-F238E27FC236}">
                <a16:creationId xmlns:a16="http://schemas.microsoft.com/office/drawing/2014/main" id="{D0A3DD70-C162-3618-349A-8862D002A6EE}"/>
              </a:ext>
            </a:extLst>
          </p:cNvPr>
          <p:cNvSpPr/>
          <p:nvPr/>
        </p:nvSpPr>
        <p:spPr>
          <a:xfrm>
            <a:off x="5332928" y="4170045"/>
            <a:ext cx="3075146" cy="354330"/>
          </a:xfrm>
          <a:prstGeom prst="rect">
            <a:avLst/>
          </a:prstGeom>
          <a:noFill/>
          <a:ln/>
        </p:spPr>
        <p:txBody>
          <a:bodyPr wrap="none" lIns="0" tIns="0" rIns="0" bIns="0" rtlCol="0" anchor="t"/>
          <a:lstStyle/>
          <a:p>
            <a:pPr>
              <a:lnSpc>
                <a:spcPts val="2750"/>
              </a:lnSpc>
            </a:pPr>
            <a:r>
              <a:rPr lang="en-US" sz="2200" dirty="0">
                <a:solidFill>
                  <a:srgbClr val="97B8FF"/>
                </a:solidFill>
                <a:latin typeface="Sora Medium" pitchFamily="34" charset="0"/>
                <a:ea typeface="Sora Medium" pitchFamily="34" charset="-122"/>
                <a:cs typeface="Sora Medium" pitchFamily="34" charset="-120"/>
              </a:rPr>
              <a:t>Tools:</a:t>
            </a:r>
          </a:p>
        </p:txBody>
      </p:sp>
      <p:sp>
        <p:nvSpPr>
          <p:cNvPr id="6" name="Text 4">
            <a:extLst>
              <a:ext uri="{FF2B5EF4-FFF2-40B4-BE49-F238E27FC236}">
                <a16:creationId xmlns:a16="http://schemas.microsoft.com/office/drawing/2014/main" id="{E53D9F32-D6A4-71BE-F142-6531B44CE8F5}"/>
              </a:ext>
            </a:extLst>
          </p:cNvPr>
          <p:cNvSpPr/>
          <p:nvPr/>
        </p:nvSpPr>
        <p:spPr>
          <a:xfrm>
            <a:off x="5332928" y="4751189"/>
            <a:ext cx="3978116" cy="1088708"/>
          </a:xfrm>
          <a:prstGeom prst="rect">
            <a:avLst/>
          </a:prstGeom>
          <a:noFill/>
          <a:ln/>
        </p:spPr>
        <p:txBody>
          <a:bodyPr wrap="squar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 Python, Pandas, NumPy, Google </a:t>
            </a:r>
            <a:r>
              <a:rPr lang="en-US" sz="1750" dirty="0" err="1">
                <a:solidFill>
                  <a:srgbClr val="E0D6DE"/>
                </a:solidFill>
                <a:latin typeface="Noto Sans TC" pitchFamily="34" charset="0"/>
                <a:ea typeface="Noto Sans TC" pitchFamily="34" charset="-122"/>
                <a:cs typeface="Noto Sans TC" pitchFamily="34" charset="-120"/>
              </a:rPr>
              <a:t>Colab</a:t>
            </a:r>
            <a:r>
              <a:rPr lang="en-US" sz="1750" dirty="0">
                <a:solidFill>
                  <a:srgbClr val="E0D6DE"/>
                </a:solidFill>
                <a:latin typeface="Noto Sans TC" pitchFamily="34" charset="0"/>
                <a:ea typeface="Noto Sans TC" pitchFamily="34" charset="-122"/>
                <a:cs typeface="Noto Sans TC" pitchFamily="34" charset="-120"/>
              </a:rPr>
              <a:t>.</a:t>
            </a:r>
            <a:endParaRPr lang="en-US" sz="1750" dirty="0"/>
          </a:p>
        </p:txBody>
      </p:sp>
      <p:sp>
        <p:nvSpPr>
          <p:cNvPr id="7" name="Text 5">
            <a:extLst>
              <a:ext uri="{FF2B5EF4-FFF2-40B4-BE49-F238E27FC236}">
                <a16:creationId xmlns:a16="http://schemas.microsoft.com/office/drawing/2014/main" id="{FB906B32-E7C3-8227-4E3D-EAA5EF42DCE4}"/>
              </a:ext>
            </a:extLst>
          </p:cNvPr>
          <p:cNvSpPr/>
          <p:nvPr/>
        </p:nvSpPr>
        <p:spPr>
          <a:xfrm>
            <a:off x="9872067" y="4170045"/>
            <a:ext cx="2835235" cy="354330"/>
          </a:xfrm>
          <a:prstGeom prst="rect">
            <a:avLst/>
          </a:prstGeom>
          <a:noFill/>
          <a:ln/>
        </p:spPr>
        <p:txBody>
          <a:bodyPr wrap="none" lIns="0" tIns="0" rIns="0" bIns="0" rtlCol="0" anchor="t"/>
          <a:lstStyle/>
          <a:p>
            <a:pPr>
              <a:lnSpc>
                <a:spcPts val="2750"/>
              </a:lnSpc>
            </a:pPr>
            <a:r>
              <a:rPr lang="en-US" sz="2200" dirty="0">
                <a:solidFill>
                  <a:srgbClr val="97B8FF"/>
                </a:solidFill>
                <a:latin typeface="Sora Medium" pitchFamily="34" charset="0"/>
                <a:ea typeface="Sora Medium" pitchFamily="34" charset="-122"/>
                <a:cs typeface="Sora Medium" pitchFamily="34" charset="-120"/>
              </a:rPr>
              <a:t>Challenges:</a:t>
            </a:r>
            <a:endParaRPr lang="en-US" sz="2200" dirty="0"/>
          </a:p>
        </p:txBody>
      </p:sp>
      <p:sp>
        <p:nvSpPr>
          <p:cNvPr id="8" name="Text 6">
            <a:extLst>
              <a:ext uri="{FF2B5EF4-FFF2-40B4-BE49-F238E27FC236}">
                <a16:creationId xmlns:a16="http://schemas.microsoft.com/office/drawing/2014/main" id="{8074A8FD-C575-F5C0-7D71-50B1E356B3B0}"/>
              </a:ext>
            </a:extLst>
          </p:cNvPr>
          <p:cNvSpPr/>
          <p:nvPr/>
        </p:nvSpPr>
        <p:spPr>
          <a:xfrm>
            <a:off x="9872067" y="4751189"/>
            <a:ext cx="3978116" cy="1088708"/>
          </a:xfrm>
          <a:prstGeom prst="rect">
            <a:avLst/>
          </a:prstGeom>
          <a:noFill/>
          <a:ln/>
        </p:spPr>
        <p:txBody>
          <a:bodyPr wrap="squar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 High hardware and memory requirements.</a:t>
            </a:r>
            <a:endParaRPr lang="en-US" sz="1750" dirty="0"/>
          </a:p>
        </p:txBody>
      </p:sp>
      <p:sp>
        <p:nvSpPr>
          <p:cNvPr id="9" name="Rectangle 8">
            <a:extLst>
              <a:ext uri="{FF2B5EF4-FFF2-40B4-BE49-F238E27FC236}">
                <a16:creationId xmlns:a16="http://schemas.microsoft.com/office/drawing/2014/main" id="{5A2CED3F-417C-A5C5-4F12-C7359EF55A74}"/>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5183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85511"/>
            <a:ext cx="13042821" cy="1417558"/>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Motivation: Preserving the Art of Arabic Poetry</a:t>
            </a:r>
            <a:endParaRPr lang="en-US" sz="4450" dirty="0"/>
          </a:p>
        </p:txBody>
      </p:sp>
      <p:sp>
        <p:nvSpPr>
          <p:cNvPr id="3" name="Text 1"/>
          <p:cNvSpPr/>
          <p:nvPr/>
        </p:nvSpPr>
        <p:spPr>
          <a:xfrm>
            <a:off x="793790" y="4170045"/>
            <a:ext cx="3189327"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Rich Cultural Heritage</a:t>
            </a:r>
            <a:endParaRPr lang="en-US" sz="2200" dirty="0"/>
          </a:p>
        </p:txBody>
      </p:sp>
      <p:sp>
        <p:nvSpPr>
          <p:cNvPr id="4" name="Text 2"/>
          <p:cNvSpPr/>
          <p:nvPr/>
        </p:nvSpPr>
        <p:spPr>
          <a:xfrm>
            <a:off x="793790"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Arabic poetry holds immense cultural significance, embodying the language's beauty and history.</a:t>
            </a:r>
            <a:endParaRPr lang="en-US" sz="1750" dirty="0"/>
          </a:p>
        </p:txBody>
      </p:sp>
      <p:sp>
        <p:nvSpPr>
          <p:cNvPr id="5" name="Text 3"/>
          <p:cNvSpPr/>
          <p:nvPr/>
        </p:nvSpPr>
        <p:spPr>
          <a:xfrm>
            <a:off x="5332928" y="4170045"/>
            <a:ext cx="3075146"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Endangered Art Form</a:t>
            </a:r>
            <a:endParaRPr lang="en-US" sz="2200" dirty="0"/>
          </a:p>
        </p:txBody>
      </p:sp>
      <p:sp>
        <p:nvSpPr>
          <p:cNvPr id="6" name="Text 4"/>
          <p:cNvSpPr/>
          <p:nvPr/>
        </p:nvSpPr>
        <p:spPr>
          <a:xfrm>
            <a:off x="5332928"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The art of poetry is facing a decline, with fewer young people engaging with traditional forms.</a:t>
            </a:r>
            <a:endParaRPr lang="en-US" sz="1750" dirty="0"/>
          </a:p>
        </p:txBody>
      </p:sp>
      <p:sp>
        <p:nvSpPr>
          <p:cNvPr id="7" name="Text 5"/>
          <p:cNvSpPr/>
          <p:nvPr/>
        </p:nvSpPr>
        <p:spPr>
          <a:xfrm>
            <a:off x="9872067" y="417004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97B8FF"/>
                </a:solidFill>
                <a:latin typeface="Sora Medium" pitchFamily="34" charset="0"/>
                <a:ea typeface="Sora Medium" pitchFamily="34" charset="-122"/>
                <a:cs typeface="Sora Medium" pitchFamily="34" charset="-120"/>
              </a:rPr>
              <a:t>Preserving Legacy</a:t>
            </a:r>
            <a:endParaRPr lang="en-US" sz="2200" dirty="0"/>
          </a:p>
        </p:txBody>
      </p:sp>
      <p:sp>
        <p:nvSpPr>
          <p:cNvPr id="8" name="Text 6"/>
          <p:cNvSpPr/>
          <p:nvPr/>
        </p:nvSpPr>
        <p:spPr>
          <a:xfrm>
            <a:off x="9872067" y="4751189"/>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E0D6DE"/>
                </a:solidFill>
                <a:latin typeface="Noto Sans TC" pitchFamily="34" charset="0"/>
                <a:ea typeface="Noto Sans TC" pitchFamily="34" charset="-122"/>
                <a:cs typeface="Noto Sans TC" pitchFamily="34" charset="-120"/>
              </a:rPr>
              <a:t>Our research aims to utilize AI to revitalize Arabic poetry and inspire new generations.</a:t>
            </a:r>
            <a:endParaRPr lang="en-US" sz="1750" dirty="0"/>
          </a:p>
        </p:txBody>
      </p:sp>
      <p:sp>
        <p:nvSpPr>
          <p:cNvPr id="9" name="Rectangle 8">
            <a:extLst>
              <a:ext uri="{FF2B5EF4-FFF2-40B4-BE49-F238E27FC236}">
                <a16:creationId xmlns:a16="http://schemas.microsoft.com/office/drawing/2014/main" id="{0996825F-A75A-4A0E-3104-4583344B802B}"/>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ppt_x"/>
                                          </p:val>
                                        </p:tav>
                                        <p:tav tm="100000">
                                          <p:val>
                                            <p:strVal val="#ppt_x"/>
                                          </p:val>
                                        </p:tav>
                                      </p:tavLst>
                                    </p:anim>
                                    <p:anim calcmode="lin" valueType="num">
                                      <p:cBhvr additive="base">
                                        <p:cTn id="33" dur="500" fill="hold"/>
                                        <p:tgtEl>
                                          <p:spTgt spid="7"/>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additive="base">
                                        <p:cTn id="36" dur="500" fill="hold"/>
                                        <p:tgtEl>
                                          <p:spTgt spid="8"/>
                                        </p:tgtEl>
                                        <p:attrNameLst>
                                          <p:attrName>ppt_x</p:attrName>
                                        </p:attrNameLst>
                                      </p:cBhvr>
                                      <p:tavLst>
                                        <p:tav tm="0">
                                          <p:val>
                                            <p:strVal val="#ppt_x"/>
                                          </p:val>
                                        </p:tav>
                                        <p:tav tm="100000">
                                          <p:val>
                                            <p:strVal val="#ppt_x"/>
                                          </p:val>
                                        </p:tav>
                                      </p:tavLst>
                                    </p:anim>
                                    <p:anim calcmode="lin" valueType="num">
                                      <p:cBhvr additive="base">
                                        <p:cTn id="37"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357855" y="805308"/>
            <a:ext cx="13701980" cy="708779"/>
          </a:xfrm>
          <a:prstGeom prst="rect">
            <a:avLst/>
          </a:prstGeom>
          <a:noFill/>
          <a:ln/>
        </p:spPr>
        <p:txBody>
          <a:bodyPr wrap="none" lIns="0" tIns="0" rIns="0" bIns="0" rtlCol="0" anchor="t"/>
          <a:lstStyle/>
          <a:p>
            <a:pPr>
              <a:lnSpc>
                <a:spcPts val="5550"/>
              </a:lnSpc>
            </a:pPr>
            <a:r>
              <a:rPr lang="en-US" sz="4450" dirty="0">
                <a:solidFill>
                  <a:srgbClr val="97B8FF"/>
                </a:solidFill>
                <a:latin typeface="Sora Medium" pitchFamily="34" charset="0"/>
                <a:ea typeface="Sora Medium" pitchFamily="34" charset="-122"/>
                <a:cs typeface="Sora Medium" pitchFamily="34" charset="-120"/>
              </a:rPr>
              <a:t>Dataset Description , Key Findings and Insights:</a:t>
            </a:r>
            <a:endParaRPr lang="en-US" sz="4450" dirty="0"/>
          </a:p>
          <a:p>
            <a:pPr>
              <a:lnSpc>
                <a:spcPts val="5550"/>
              </a:lnSpc>
            </a:pPr>
            <a:endParaRPr lang="en-US" sz="4450" dirty="0"/>
          </a:p>
        </p:txBody>
      </p:sp>
      <p:sp>
        <p:nvSpPr>
          <p:cNvPr id="4" name="Text 1"/>
          <p:cNvSpPr/>
          <p:nvPr/>
        </p:nvSpPr>
        <p:spPr>
          <a:xfrm>
            <a:off x="925768" y="2410736"/>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cs typeface="Sora Medium" pitchFamily="34" charset="-120"/>
              </a:rPr>
              <a:t>58,000</a:t>
            </a:r>
            <a:endParaRPr lang="en-US" sz="5850" dirty="0"/>
          </a:p>
        </p:txBody>
      </p:sp>
      <p:sp>
        <p:nvSpPr>
          <p:cNvPr id="5" name="Text 2"/>
          <p:cNvSpPr/>
          <p:nvPr/>
        </p:nvSpPr>
        <p:spPr>
          <a:xfrm>
            <a:off x="1568467" y="344253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Poems</a:t>
            </a:r>
            <a:endParaRPr lang="en-US" sz="2200" dirty="0"/>
          </a:p>
        </p:txBody>
      </p:sp>
      <p:sp>
        <p:nvSpPr>
          <p:cNvPr id="6" name="Text 3"/>
          <p:cNvSpPr/>
          <p:nvPr/>
        </p:nvSpPr>
        <p:spPr>
          <a:xfrm>
            <a:off x="925768" y="3932950"/>
            <a:ext cx="4120753" cy="725805"/>
          </a:xfrm>
          <a:prstGeom prst="rect">
            <a:avLst/>
          </a:prstGeom>
          <a:noFill/>
          <a:ln/>
        </p:spPr>
        <p:txBody>
          <a:bodyPr wrap="square" lIns="0" tIns="0" rIns="0" bIns="0" rtlCol="0" anchor="t"/>
          <a:lstStyle/>
          <a:p>
            <a:pPr algn="ctr">
              <a:lnSpc>
                <a:spcPts val="2850"/>
              </a:lnSpc>
            </a:pPr>
            <a:r>
              <a:rPr lang="en-US" sz="1750" dirty="0">
                <a:solidFill>
                  <a:srgbClr val="E0D6DE"/>
                </a:solidFill>
                <a:latin typeface="Noto Sans TC" pitchFamily="34" charset="0"/>
                <a:ea typeface="Noto Sans TC" pitchFamily="34" charset="-122"/>
                <a:cs typeface="Noto Sans TC" pitchFamily="34" charset="-120"/>
              </a:rPr>
              <a:t>Kaggle Arabic Poems , 6M words.</a:t>
            </a:r>
            <a:endParaRPr lang="en-US" sz="1750" dirty="0"/>
          </a:p>
        </p:txBody>
      </p:sp>
      <p:sp>
        <p:nvSpPr>
          <p:cNvPr id="7" name="Text 4"/>
          <p:cNvSpPr/>
          <p:nvPr/>
        </p:nvSpPr>
        <p:spPr>
          <a:xfrm>
            <a:off x="8553423" y="2410736"/>
            <a:ext cx="4120872" cy="748427"/>
          </a:xfrm>
          <a:prstGeom prst="rect">
            <a:avLst/>
          </a:prstGeom>
          <a:noFill/>
          <a:ln/>
        </p:spPr>
        <p:txBody>
          <a:bodyPr wrap="none" lIns="0" tIns="0" rIns="0" bIns="0" rtlCol="0" anchor="t"/>
          <a:lstStyle/>
          <a:p>
            <a:pPr algn="ctr">
              <a:lnSpc>
                <a:spcPts val="5850"/>
              </a:lnSpc>
            </a:pPr>
            <a:r>
              <a:rPr lang="en-US" sz="5850" dirty="0">
                <a:solidFill>
                  <a:srgbClr val="E0D6DE"/>
                </a:solidFill>
                <a:latin typeface="Sora Medium" pitchFamily="34" charset="0"/>
                <a:ea typeface="Sora Medium" pitchFamily="34" charset="-122"/>
                <a:cs typeface="Sora Medium" pitchFamily="34" charset="-120"/>
              </a:rPr>
              <a:t>7,000 </a:t>
            </a:r>
            <a:endParaRPr lang="en-US" sz="5850" dirty="0"/>
          </a:p>
        </p:txBody>
      </p:sp>
      <p:sp>
        <p:nvSpPr>
          <p:cNvPr id="8" name="Text 5"/>
          <p:cNvSpPr/>
          <p:nvPr/>
        </p:nvSpPr>
        <p:spPr>
          <a:xfrm>
            <a:off x="9196242" y="344253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cs typeface="Sora Medium" pitchFamily="34" charset="-120"/>
              </a:rPr>
              <a:t>Poems</a:t>
            </a:r>
            <a:endParaRPr lang="en-US" sz="2200" dirty="0"/>
          </a:p>
        </p:txBody>
      </p:sp>
      <p:sp>
        <p:nvSpPr>
          <p:cNvPr id="9" name="Text 6"/>
          <p:cNvSpPr/>
          <p:nvPr/>
        </p:nvSpPr>
        <p:spPr>
          <a:xfrm>
            <a:off x="8553423" y="3932950"/>
            <a:ext cx="4120872" cy="1088708"/>
          </a:xfrm>
          <a:prstGeom prst="rect">
            <a:avLst/>
          </a:prstGeom>
          <a:noFill/>
          <a:ln/>
        </p:spPr>
        <p:txBody>
          <a:bodyPr wrap="square" lIns="0" tIns="0" rIns="0" bIns="0" rtlCol="0" anchor="t"/>
          <a:lstStyle/>
          <a:p>
            <a:pPr algn="ctr">
              <a:lnSpc>
                <a:spcPts val="2850"/>
              </a:lnSpc>
            </a:pPr>
            <a:r>
              <a:rPr lang="en-US" sz="1750" dirty="0">
                <a:solidFill>
                  <a:srgbClr val="E0D6DE"/>
                </a:solidFill>
                <a:latin typeface="Noto Sans TC" pitchFamily="34" charset="0"/>
                <a:ea typeface="Noto Sans TC" pitchFamily="34" charset="-122"/>
                <a:cs typeface="Noto Sans TC" pitchFamily="34" charset="-120"/>
              </a:rPr>
              <a:t>Alqasidah.com, 1M words.</a:t>
            </a:r>
            <a:endParaRPr lang="en-US" sz="1750" dirty="0"/>
          </a:p>
        </p:txBody>
      </p:sp>
      <p:sp>
        <p:nvSpPr>
          <p:cNvPr id="13" name="Rectangle 12">
            <a:extLst>
              <a:ext uri="{FF2B5EF4-FFF2-40B4-BE49-F238E27FC236}">
                <a16:creationId xmlns:a16="http://schemas.microsoft.com/office/drawing/2014/main" id="{E70944AE-83EE-8DE8-4C6F-64EB44FF836B}"/>
              </a:ext>
            </a:extLst>
          </p:cNvPr>
          <p:cNvSpPr/>
          <p:nvPr/>
        </p:nvSpPr>
        <p:spPr>
          <a:xfrm>
            <a:off x="12291236" y="7719237"/>
            <a:ext cx="2264735" cy="40403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Text 1">
            <a:extLst>
              <a:ext uri="{FF2B5EF4-FFF2-40B4-BE49-F238E27FC236}">
                <a16:creationId xmlns:a16="http://schemas.microsoft.com/office/drawing/2014/main" id="{0ACEA543-19BB-D180-8B4D-552635DBD9C8}"/>
              </a:ext>
            </a:extLst>
          </p:cNvPr>
          <p:cNvSpPr/>
          <p:nvPr/>
        </p:nvSpPr>
        <p:spPr>
          <a:xfrm>
            <a:off x="793850" y="5064986"/>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70%</a:t>
            </a:r>
            <a:endParaRPr lang="en-US" sz="5850" dirty="0"/>
          </a:p>
        </p:txBody>
      </p:sp>
      <p:sp>
        <p:nvSpPr>
          <p:cNvPr id="20" name="Text 2">
            <a:extLst>
              <a:ext uri="{FF2B5EF4-FFF2-40B4-BE49-F238E27FC236}">
                <a16:creationId xmlns:a16="http://schemas.microsoft.com/office/drawing/2014/main" id="{84393763-35EB-2F47-F2AD-11F51DFA6F05}"/>
              </a:ext>
            </a:extLst>
          </p:cNvPr>
          <p:cNvSpPr/>
          <p:nvPr/>
        </p:nvSpPr>
        <p:spPr>
          <a:xfrm>
            <a:off x="1436549" y="60967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Fluency</a:t>
            </a:r>
            <a:endParaRPr lang="en-US" sz="2200" dirty="0"/>
          </a:p>
        </p:txBody>
      </p:sp>
      <p:sp>
        <p:nvSpPr>
          <p:cNvPr id="21" name="Text 3">
            <a:extLst>
              <a:ext uri="{FF2B5EF4-FFF2-40B4-BE49-F238E27FC236}">
                <a16:creationId xmlns:a16="http://schemas.microsoft.com/office/drawing/2014/main" id="{EB82DB0F-3396-0137-8E9B-8B0E8ED82661}"/>
              </a:ext>
            </a:extLst>
          </p:cNvPr>
          <p:cNvSpPr/>
          <p:nvPr/>
        </p:nvSpPr>
        <p:spPr>
          <a:xfrm>
            <a:off x="793850" y="6587200"/>
            <a:ext cx="4120753" cy="725805"/>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The model generated poems with high fluency and grammatical correctness.</a:t>
            </a:r>
            <a:endParaRPr lang="en-US" sz="1750" dirty="0"/>
          </a:p>
        </p:txBody>
      </p:sp>
      <p:sp>
        <p:nvSpPr>
          <p:cNvPr id="22" name="Text 4">
            <a:extLst>
              <a:ext uri="{FF2B5EF4-FFF2-40B4-BE49-F238E27FC236}">
                <a16:creationId xmlns:a16="http://schemas.microsoft.com/office/drawing/2014/main" id="{5221DA1F-6A21-7912-56DC-1546E67CCB01}"/>
              </a:ext>
            </a:extLst>
          </p:cNvPr>
          <p:cNvSpPr/>
          <p:nvPr/>
        </p:nvSpPr>
        <p:spPr>
          <a:xfrm>
            <a:off x="5254764" y="5064986"/>
            <a:ext cx="4120872"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65%</a:t>
            </a:r>
            <a:endParaRPr lang="en-US" sz="5850" dirty="0"/>
          </a:p>
        </p:txBody>
      </p:sp>
      <p:sp>
        <p:nvSpPr>
          <p:cNvPr id="23" name="Text 5">
            <a:extLst>
              <a:ext uri="{FF2B5EF4-FFF2-40B4-BE49-F238E27FC236}">
                <a16:creationId xmlns:a16="http://schemas.microsoft.com/office/drawing/2014/main" id="{75BC7CD6-2028-F260-20A9-FAC735A24C83}"/>
              </a:ext>
            </a:extLst>
          </p:cNvPr>
          <p:cNvSpPr/>
          <p:nvPr/>
        </p:nvSpPr>
        <p:spPr>
          <a:xfrm>
            <a:off x="5897583" y="60967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Authenticity</a:t>
            </a:r>
            <a:endParaRPr lang="en-US" sz="2200" dirty="0"/>
          </a:p>
        </p:txBody>
      </p:sp>
      <p:sp>
        <p:nvSpPr>
          <p:cNvPr id="24" name="Text 6">
            <a:extLst>
              <a:ext uri="{FF2B5EF4-FFF2-40B4-BE49-F238E27FC236}">
                <a16:creationId xmlns:a16="http://schemas.microsoft.com/office/drawing/2014/main" id="{E8C04DCF-2F8B-F716-4CD0-6CCFE24DD907}"/>
              </a:ext>
            </a:extLst>
          </p:cNvPr>
          <p:cNvSpPr/>
          <p:nvPr/>
        </p:nvSpPr>
        <p:spPr>
          <a:xfrm>
            <a:off x="5254764" y="6587200"/>
            <a:ext cx="4120872" cy="1088708"/>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Evaluators found the poems to be authentic and reflective of traditional styles.</a:t>
            </a:r>
            <a:endParaRPr lang="en-US" sz="1750" dirty="0"/>
          </a:p>
        </p:txBody>
      </p:sp>
      <p:sp>
        <p:nvSpPr>
          <p:cNvPr id="25" name="Text 7">
            <a:extLst>
              <a:ext uri="{FF2B5EF4-FFF2-40B4-BE49-F238E27FC236}">
                <a16:creationId xmlns:a16="http://schemas.microsoft.com/office/drawing/2014/main" id="{C25277E6-AB3E-5062-1E5C-64BA1158CC66}"/>
              </a:ext>
            </a:extLst>
          </p:cNvPr>
          <p:cNvSpPr/>
          <p:nvPr/>
        </p:nvSpPr>
        <p:spPr>
          <a:xfrm>
            <a:off x="9715798" y="5064986"/>
            <a:ext cx="4120753" cy="748427"/>
          </a:xfrm>
          <a:prstGeom prst="rect">
            <a:avLst/>
          </a:prstGeom>
          <a:noFill/>
          <a:ln/>
        </p:spPr>
        <p:txBody>
          <a:bodyPr wrap="none" lIns="0" tIns="0" rIns="0" bIns="0" rtlCol="0" anchor="t"/>
          <a:lstStyle/>
          <a:p>
            <a:pPr marL="0" indent="0" algn="ctr">
              <a:lnSpc>
                <a:spcPts val="5850"/>
              </a:lnSpc>
              <a:buNone/>
            </a:pPr>
            <a:r>
              <a:rPr lang="en-US" sz="5850" dirty="0">
                <a:solidFill>
                  <a:srgbClr val="E0D6DE"/>
                </a:solidFill>
                <a:latin typeface="Sora Medium" pitchFamily="34" charset="0"/>
                <a:ea typeface="Sora Medium" pitchFamily="34" charset="-122"/>
                <a:cs typeface="Sora Medium" pitchFamily="34" charset="-120"/>
              </a:rPr>
              <a:t>50%</a:t>
            </a:r>
            <a:endParaRPr lang="en-US" sz="5850" dirty="0"/>
          </a:p>
        </p:txBody>
      </p:sp>
      <p:sp>
        <p:nvSpPr>
          <p:cNvPr id="26" name="Text 8">
            <a:extLst>
              <a:ext uri="{FF2B5EF4-FFF2-40B4-BE49-F238E27FC236}">
                <a16:creationId xmlns:a16="http://schemas.microsoft.com/office/drawing/2014/main" id="{E332FCFE-5FFB-FC30-C2BF-40FFA8F56EAE}"/>
              </a:ext>
            </a:extLst>
          </p:cNvPr>
          <p:cNvSpPr/>
          <p:nvPr/>
        </p:nvSpPr>
        <p:spPr>
          <a:xfrm>
            <a:off x="10358498" y="6096782"/>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E0D6DE"/>
                </a:solidFill>
                <a:latin typeface="Sora Medium" pitchFamily="34" charset="0"/>
                <a:ea typeface="Sora Medium" pitchFamily="34" charset="-122"/>
                <a:cs typeface="Sora Medium" pitchFamily="34" charset="-120"/>
              </a:rPr>
              <a:t>Creativity</a:t>
            </a:r>
            <a:endParaRPr lang="en-US" sz="2200" dirty="0"/>
          </a:p>
        </p:txBody>
      </p:sp>
      <p:sp>
        <p:nvSpPr>
          <p:cNvPr id="27" name="Text 9">
            <a:extLst>
              <a:ext uri="{FF2B5EF4-FFF2-40B4-BE49-F238E27FC236}">
                <a16:creationId xmlns:a16="http://schemas.microsoft.com/office/drawing/2014/main" id="{9CE7F07C-DE05-C202-4F4F-460DD0796BAF}"/>
              </a:ext>
            </a:extLst>
          </p:cNvPr>
          <p:cNvSpPr/>
          <p:nvPr/>
        </p:nvSpPr>
        <p:spPr>
          <a:xfrm>
            <a:off x="9715798" y="6587200"/>
            <a:ext cx="4120753" cy="1088708"/>
          </a:xfrm>
          <a:prstGeom prst="rect">
            <a:avLst/>
          </a:prstGeom>
          <a:noFill/>
          <a:ln/>
        </p:spPr>
        <p:txBody>
          <a:bodyPr wrap="square" lIns="0" tIns="0" rIns="0" bIns="0" rtlCol="0" anchor="t"/>
          <a:lstStyle/>
          <a:p>
            <a:pPr marL="0" indent="0" algn="ctr">
              <a:lnSpc>
                <a:spcPts val="2850"/>
              </a:lnSpc>
              <a:buNone/>
            </a:pPr>
            <a:r>
              <a:rPr lang="en-US" sz="1750" dirty="0">
                <a:solidFill>
                  <a:srgbClr val="E0D6DE"/>
                </a:solidFill>
                <a:latin typeface="Noto Sans TC" pitchFamily="34" charset="0"/>
                <a:ea typeface="Noto Sans TC" pitchFamily="34" charset="-122"/>
                <a:cs typeface="Noto Sans TC" pitchFamily="34" charset="-120"/>
              </a:rPr>
              <a:t>The model demonstrated creativity, producing poems with novel metaphors and imagery.</a:t>
            </a:r>
            <a:endParaRPr lang="en-US" sz="175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1000"/>
                                        <p:tgtEl>
                                          <p:spTgt spid="7"/>
                                        </p:tgtEl>
                                      </p:cBhvr>
                                    </p:animEffect>
                                    <p:anim calcmode="lin" valueType="num">
                                      <p:cBhvr>
                                        <p:cTn id="31" dur="1000" fill="hold"/>
                                        <p:tgtEl>
                                          <p:spTgt spid="7"/>
                                        </p:tgtEl>
                                        <p:attrNameLst>
                                          <p:attrName>ppt_x</p:attrName>
                                        </p:attrNameLst>
                                      </p:cBhvr>
                                      <p:tavLst>
                                        <p:tav tm="0">
                                          <p:val>
                                            <p:strVal val="#ppt_x"/>
                                          </p:val>
                                        </p:tav>
                                        <p:tav tm="100000">
                                          <p:val>
                                            <p:strVal val="#ppt_x"/>
                                          </p:val>
                                        </p:tav>
                                      </p:tavLst>
                                    </p:anim>
                                    <p:anim calcmode="lin" valueType="num">
                                      <p:cBhvr>
                                        <p:cTn id="32" dur="1000" fill="hold"/>
                                        <p:tgtEl>
                                          <p:spTgt spid="7"/>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1000"/>
                                        <p:tgtEl>
                                          <p:spTgt spid="19"/>
                                        </p:tgtEl>
                                      </p:cBhvr>
                                    </p:animEffect>
                                    <p:anim calcmode="lin" valueType="num">
                                      <p:cBhvr>
                                        <p:cTn id="48" dur="1000" fill="hold"/>
                                        <p:tgtEl>
                                          <p:spTgt spid="19"/>
                                        </p:tgtEl>
                                        <p:attrNameLst>
                                          <p:attrName>ppt_x</p:attrName>
                                        </p:attrNameLst>
                                      </p:cBhvr>
                                      <p:tavLst>
                                        <p:tav tm="0">
                                          <p:val>
                                            <p:strVal val="#ppt_x"/>
                                          </p:val>
                                        </p:tav>
                                        <p:tav tm="100000">
                                          <p:val>
                                            <p:strVal val="#ppt_x"/>
                                          </p:val>
                                        </p:tav>
                                      </p:tavLst>
                                    </p:anim>
                                    <p:anim calcmode="lin" valueType="num">
                                      <p:cBhvr>
                                        <p:cTn id="49" dur="1000" fill="hold"/>
                                        <p:tgtEl>
                                          <p:spTgt spid="1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1000"/>
                                        <p:tgtEl>
                                          <p:spTgt spid="20"/>
                                        </p:tgtEl>
                                      </p:cBhvr>
                                    </p:animEffect>
                                    <p:anim calcmode="lin" valueType="num">
                                      <p:cBhvr>
                                        <p:cTn id="53" dur="1000" fill="hold"/>
                                        <p:tgtEl>
                                          <p:spTgt spid="20"/>
                                        </p:tgtEl>
                                        <p:attrNameLst>
                                          <p:attrName>ppt_x</p:attrName>
                                        </p:attrNameLst>
                                      </p:cBhvr>
                                      <p:tavLst>
                                        <p:tav tm="0">
                                          <p:val>
                                            <p:strVal val="#ppt_x"/>
                                          </p:val>
                                        </p:tav>
                                        <p:tav tm="100000">
                                          <p:val>
                                            <p:strVal val="#ppt_x"/>
                                          </p:val>
                                        </p:tav>
                                      </p:tavLst>
                                    </p:anim>
                                    <p:anim calcmode="lin" valueType="num">
                                      <p:cBhvr>
                                        <p:cTn id="54" dur="1000" fill="hold"/>
                                        <p:tgtEl>
                                          <p:spTgt spid="2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1000"/>
                                        <p:tgtEl>
                                          <p:spTgt spid="21"/>
                                        </p:tgtEl>
                                      </p:cBhvr>
                                    </p:animEffect>
                                    <p:anim calcmode="lin" valueType="num">
                                      <p:cBhvr>
                                        <p:cTn id="58" dur="1000" fill="hold"/>
                                        <p:tgtEl>
                                          <p:spTgt spid="21"/>
                                        </p:tgtEl>
                                        <p:attrNameLst>
                                          <p:attrName>ppt_x</p:attrName>
                                        </p:attrNameLst>
                                      </p:cBhvr>
                                      <p:tavLst>
                                        <p:tav tm="0">
                                          <p:val>
                                            <p:strVal val="#ppt_x"/>
                                          </p:val>
                                        </p:tav>
                                        <p:tav tm="100000">
                                          <p:val>
                                            <p:strVal val="#ppt_x"/>
                                          </p:val>
                                        </p:tav>
                                      </p:tavLst>
                                    </p:anim>
                                    <p:anim calcmode="lin" valueType="num">
                                      <p:cBhvr>
                                        <p:cTn id="5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1000"/>
                                        <p:tgtEl>
                                          <p:spTgt spid="22"/>
                                        </p:tgtEl>
                                      </p:cBhvr>
                                    </p:animEffect>
                                    <p:anim calcmode="lin" valueType="num">
                                      <p:cBhvr>
                                        <p:cTn id="65" dur="1000" fill="hold"/>
                                        <p:tgtEl>
                                          <p:spTgt spid="22"/>
                                        </p:tgtEl>
                                        <p:attrNameLst>
                                          <p:attrName>ppt_x</p:attrName>
                                        </p:attrNameLst>
                                      </p:cBhvr>
                                      <p:tavLst>
                                        <p:tav tm="0">
                                          <p:val>
                                            <p:strVal val="#ppt_x"/>
                                          </p:val>
                                        </p:tav>
                                        <p:tav tm="100000">
                                          <p:val>
                                            <p:strVal val="#ppt_x"/>
                                          </p:val>
                                        </p:tav>
                                      </p:tavLst>
                                    </p:anim>
                                    <p:anim calcmode="lin" valueType="num">
                                      <p:cBhvr>
                                        <p:cTn id="66" dur="1000" fill="hold"/>
                                        <p:tgtEl>
                                          <p:spTgt spid="2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1000"/>
                                        <p:tgtEl>
                                          <p:spTgt spid="23"/>
                                        </p:tgtEl>
                                      </p:cBhvr>
                                    </p:animEffect>
                                    <p:anim calcmode="lin" valueType="num">
                                      <p:cBhvr>
                                        <p:cTn id="70" dur="1000" fill="hold"/>
                                        <p:tgtEl>
                                          <p:spTgt spid="23"/>
                                        </p:tgtEl>
                                        <p:attrNameLst>
                                          <p:attrName>ppt_x</p:attrName>
                                        </p:attrNameLst>
                                      </p:cBhvr>
                                      <p:tavLst>
                                        <p:tav tm="0">
                                          <p:val>
                                            <p:strVal val="#ppt_x"/>
                                          </p:val>
                                        </p:tav>
                                        <p:tav tm="100000">
                                          <p:val>
                                            <p:strVal val="#ppt_x"/>
                                          </p:val>
                                        </p:tav>
                                      </p:tavLst>
                                    </p:anim>
                                    <p:anim calcmode="lin" valueType="num">
                                      <p:cBhvr>
                                        <p:cTn id="71" dur="1000" fill="hold"/>
                                        <p:tgtEl>
                                          <p:spTgt spid="2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1000"/>
                                        <p:tgtEl>
                                          <p:spTgt spid="24"/>
                                        </p:tgtEl>
                                      </p:cBhvr>
                                    </p:animEffect>
                                    <p:anim calcmode="lin" valueType="num">
                                      <p:cBhvr>
                                        <p:cTn id="75" dur="1000" fill="hold"/>
                                        <p:tgtEl>
                                          <p:spTgt spid="24"/>
                                        </p:tgtEl>
                                        <p:attrNameLst>
                                          <p:attrName>ppt_x</p:attrName>
                                        </p:attrNameLst>
                                      </p:cBhvr>
                                      <p:tavLst>
                                        <p:tav tm="0">
                                          <p:val>
                                            <p:strVal val="#ppt_x"/>
                                          </p:val>
                                        </p:tav>
                                        <p:tav tm="100000">
                                          <p:val>
                                            <p:strVal val="#ppt_x"/>
                                          </p:val>
                                        </p:tav>
                                      </p:tavLst>
                                    </p:anim>
                                    <p:anim calcmode="lin" valueType="num">
                                      <p:cBhvr>
                                        <p:cTn id="7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grpId="0" nodeType="click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1000"/>
                                        <p:tgtEl>
                                          <p:spTgt spid="25"/>
                                        </p:tgtEl>
                                      </p:cBhvr>
                                    </p:animEffect>
                                    <p:anim calcmode="lin" valueType="num">
                                      <p:cBhvr>
                                        <p:cTn id="82" dur="1000" fill="hold"/>
                                        <p:tgtEl>
                                          <p:spTgt spid="25"/>
                                        </p:tgtEl>
                                        <p:attrNameLst>
                                          <p:attrName>ppt_x</p:attrName>
                                        </p:attrNameLst>
                                      </p:cBhvr>
                                      <p:tavLst>
                                        <p:tav tm="0">
                                          <p:val>
                                            <p:strVal val="#ppt_x"/>
                                          </p:val>
                                        </p:tav>
                                        <p:tav tm="100000">
                                          <p:val>
                                            <p:strVal val="#ppt_x"/>
                                          </p:val>
                                        </p:tav>
                                      </p:tavLst>
                                    </p:anim>
                                    <p:anim calcmode="lin" valueType="num">
                                      <p:cBhvr>
                                        <p:cTn id="83" dur="1000" fill="hold"/>
                                        <p:tgtEl>
                                          <p:spTgt spid="25"/>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1000"/>
                                        <p:tgtEl>
                                          <p:spTgt spid="26"/>
                                        </p:tgtEl>
                                      </p:cBhvr>
                                    </p:animEffect>
                                    <p:anim calcmode="lin" valueType="num">
                                      <p:cBhvr>
                                        <p:cTn id="87" dur="1000" fill="hold"/>
                                        <p:tgtEl>
                                          <p:spTgt spid="26"/>
                                        </p:tgtEl>
                                        <p:attrNameLst>
                                          <p:attrName>ppt_x</p:attrName>
                                        </p:attrNameLst>
                                      </p:cBhvr>
                                      <p:tavLst>
                                        <p:tav tm="0">
                                          <p:val>
                                            <p:strVal val="#ppt_x"/>
                                          </p:val>
                                        </p:tav>
                                        <p:tav tm="100000">
                                          <p:val>
                                            <p:strVal val="#ppt_x"/>
                                          </p:val>
                                        </p:tav>
                                      </p:tavLst>
                                    </p:anim>
                                    <p:anim calcmode="lin" valueType="num">
                                      <p:cBhvr>
                                        <p:cTn id="88" dur="1000" fill="hold"/>
                                        <p:tgtEl>
                                          <p:spTgt spid="26"/>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1000"/>
                                        <p:tgtEl>
                                          <p:spTgt spid="27"/>
                                        </p:tgtEl>
                                      </p:cBhvr>
                                    </p:animEffect>
                                    <p:anim calcmode="lin" valueType="num">
                                      <p:cBhvr>
                                        <p:cTn id="92" dur="1000" fill="hold"/>
                                        <p:tgtEl>
                                          <p:spTgt spid="27"/>
                                        </p:tgtEl>
                                        <p:attrNameLst>
                                          <p:attrName>ppt_x</p:attrName>
                                        </p:attrNameLst>
                                      </p:cBhvr>
                                      <p:tavLst>
                                        <p:tav tm="0">
                                          <p:val>
                                            <p:strVal val="#ppt_x"/>
                                          </p:val>
                                        </p:tav>
                                        <p:tav tm="100000">
                                          <p:val>
                                            <p:strVal val="#ppt_x"/>
                                          </p:val>
                                        </p:tav>
                                      </p:tavLst>
                                    </p:anim>
                                    <p:anim calcmode="lin" valueType="num">
                                      <p:cBhvr>
                                        <p:cTn id="9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368497-788A-50F2-4937-44E75F826A4C}"/>
              </a:ext>
            </a:extLst>
          </p:cNvPr>
          <p:cNvSpPr txBox="1"/>
          <p:nvPr/>
        </p:nvSpPr>
        <p:spPr>
          <a:xfrm>
            <a:off x="768096" y="390442"/>
            <a:ext cx="5242322" cy="234821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500" dirty="0">
                <a:latin typeface="+mj-lt"/>
                <a:ea typeface="+mj-ea"/>
                <a:cs typeface="+mj-cs"/>
              </a:rPr>
              <a:t>Dataset Description</a:t>
            </a:r>
          </a:p>
        </p:txBody>
      </p:sp>
      <p:sp>
        <p:nvSpPr>
          <p:cNvPr id="1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096" y="3104392"/>
            <a:ext cx="4169664" cy="21946"/>
          </a:xfrm>
          <a:custGeom>
            <a:avLst/>
            <a:gdLst>
              <a:gd name="connsiteX0" fmla="*/ 0 w 4169664"/>
              <a:gd name="connsiteY0" fmla="*/ 0 h 21946"/>
              <a:gd name="connsiteX1" fmla="*/ 694944 w 4169664"/>
              <a:gd name="connsiteY1" fmla="*/ 0 h 21946"/>
              <a:gd name="connsiteX2" fmla="*/ 1473281 w 4169664"/>
              <a:gd name="connsiteY2" fmla="*/ 0 h 21946"/>
              <a:gd name="connsiteX3" fmla="*/ 2084832 w 4169664"/>
              <a:gd name="connsiteY3" fmla="*/ 0 h 21946"/>
              <a:gd name="connsiteX4" fmla="*/ 2696383 w 4169664"/>
              <a:gd name="connsiteY4" fmla="*/ 0 h 21946"/>
              <a:gd name="connsiteX5" fmla="*/ 3433023 w 4169664"/>
              <a:gd name="connsiteY5" fmla="*/ 0 h 21946"/>
              <a:gd name="connsiteX6" fmla="*/ 4169664 w 4169664"/>
              <a:gd name="connsiteY6" fmla="*/ 0 h 21946"/>
              <a:gd name="connsiteX7" fmla="*/ 4169664 w 4169664"/>
              <a:gd name="connsiteY7" fmla="*/ 21946 h 21946"/>
              <a:gd name="connsiteX8" fmla="*/ 3391327 w 4169664"/>
              <a:gd name="connsiteY8" fmla="*/ 21946 h 21946"/>
              <a:gd name="connsiteX9" fmla="*/ 2654686 w 4169664"/>
              <a:gd name="connsiteY9" fmla="*/ 21946 h 21946"/>
              <a:gd name="connsiteX10" fmla="*/ 1959742 w 4169664"/>
              <a:gd name="connsiteY10" fmla="*/ 21946 h 21946"/>
              <a:gd name="connsiteX11" fmla="*/ 1223101 w 4169664"/>
              <a:gd name="connsiteY11" fmla="*/ 21946 h 21946"/>
              <a:gd name="connsiteX12" fmla="*/ 0 w 4169664"/>
              <a:gd name="connsiteY12" fmla="*/ 21946 h 21946"/>
              <a:gd name="connsiteX13" fmla="*/ 0 w 4169664"/>
              <a:gd name="connsiteY13" fmla="*/ 0 h 21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9664" h="21946" fill="none" extrusionOk="0">
                <a:moveTo>
                  <a:pt x="0" y="0"/>
                </a:moveTo>
                <a:cubicBezTo>
                  <a:pt x="339081" y="33322"/>
                  <a:pt x="420647" y="21609"/>
                  <a:pt x="694944" y="0"/>
                </a:cubicBezTo>
                <a:cubicBezTo>
                  <a:pt x="969241" y="-21609"/>
                  <a:pt x="1180055" y="-24321"/>
                  <a:pt x="1473281" y="0"/>
                </a:cubicBezTo>
                <a:cubicBezTo>
                  <a:pt x="1766507" y="24321"/>
                  <a:pt x="1796116" y="13114"/>
                  <a:pt x="2084832" y="0"/>
                </a:cubicBezTo>
                <a:cubicBezTo>
                  <a:pt x="2373548" y="-13114"/>
                  <a:pt x="2413942" y="29356"/>
                  <a:pt x="2696383" y="0"/>
                </a:cubicBezTo>
                <a:cubicBezTo>
                  <a:pt x="2978824" y="-29356"/>
                  <a:pt x="3118658" y="6767"/>
                  <a:pt x="3433023" y="0"/>
                </a:cubicBezTo>
                <a:cubicBezTo>
                  <a:pt x="3747388" y="-6767"/>
                  <a:pt x="3991753" y="34038"/>
                  <a:pt x="4169664" y="0"/>
                </a:cubicBezTo>
                <a:cubicBezTo>
                  <a:pt x="4170206" y="9051"/>
                  <a:pt x="4169188" y="17369"/>
                  <a:pt x="4169664" y="21946"/>
                </a:cubicBezTo>
                <a:cubicBezTo>
                  <a:pt x="3988313" y="44320"/>
                  <a:pt x="3581828" y="-3110"/>
                  <a:pt x="3391327" y="21946"/>
                </a:cubicBezTo>
                <a:cubicBezTo>
                  <a:pt x="3200826" y="47002"/>
                  <a:pt x="2815087" y="42788"/>
                  <a:pt x="2654686" y="21946"/>
                </a:cubicBezTo>
                <a:cubicBezTo>
                  <a:pt x="2494285" y="1104"/>
                  <a:pt x="2170161" y="39259"/>
                  <a:pt x="1959742" y="21946"/>
                </a:cubicBezTo>
                <a:cubicBezTo>
                  <a:pt x="1749323" y="4633"/>
                  <a:pt x="1372803" y="22092"/>
                  <a:pt x="1223101" y="21946"/>
                </a:cubicBezTo>
                <a:cubicBezTo>
                  <a:pt x="1073399" y="21800"/>
                  <a:pt x="522747" y="79676"/>
                  <a:pt x="0" y="21946"/>
                </a:cubicBezTo>
                <a:cubicBezTo>
                  <a:pt x="-160" y="11058"/>
                  <a:pt x="-1077" y="7820"/>
                  <a:pt x="0" y="0"/>
                </a:cubicBezTo>
                <a:close/>
              </a:path>
              <a:path w="4169664" h="21946" stroke="0" extrusionOk="0">
                <a:moveTo>
                  <a:pt x="0" y="0"/>
                </a:moveTo>
                <a:cubicBezTo>
                  <a:pt x="166200" y="-27625"/>
                  <a:pt x="425856" y="-30093"/>
                  <a:pt x="611551" y="0"/>
                </a:cubicBezTo>
                <a:cubicBezTo>
                  <a:pt x="797246" y="30093"/>
                  <a:pt x="1072994" y="-17054"/>
                  <a:pt x="1389888" y="0"/>
                </a:cubicBezTo>
                <a:cubicBezTo>
                  <a:pt x="1706782" y="17054"/>
                  <a:pt x="1754458" y="3344"/>
                  <a:pt x="1959742" y="0"/>
                </a:cubicBezTo>
                <a:cubicBezTo>
                  <a:pt x="2165026" y="-3344"/>
                  <a:pt x="2365478" y="-9580"/>
                  <a:pt x="2529596" y="0"/>
                </a:cubicBezTo>
                <a:cubicBezTo>
                  <a:pt x="2693714" y="9580"/>
                  <a:pt x="2957733" y="32618"/>
                  <a:pt x="3224540" y="0"/>
                </a:cubicBezTo>
                <a:cubicBezTo>
                  <a:pt x="3491347" y="-32618"/>
                  <a:pt x="3872692" y="41261"/>
                  <a:pt x="4169664" y="0"/>
                </a:cubicBezTo>
                <a:cubicBezTo>
                  <a:pt x="4169553" y="6078"/>
                  <a:pt x="4169935" y="12216"/>
                  <a:pt x="4169664" y="21946"/>
                </a:cubicBezTo>
                <a:cubicBezTo>
                  <a:pt x="3965016" y="-712"/>
                  <a:pt x="3738696" y="36627"/>
                  <a:pt x="3558113" y="21946"/>
                </a:cubicBezTo>
                <a:cubicBezTo>
                  <a:pt x="3377530" y="7265"/>
                  <a:pt x="3151416" y="53811"/>
                  <a:pt x="2904866" y="21946"/>
                </a:cubicBezTo>
                <a:cubicBezTo>
                  <a:pt x="2658316" y="-9919"/>
                  <a:pt x="2478158" y="31350"/>
                  <a:pt x="2126529" y="21946"/>
                </a:cubicBezTo>
                <a:cubicBezTo>
                  <a:pt x="1774900" y="12542"/>
                  <a:pt x="1614996" y="37381"/>
                  <a:pt x="1473281" y="21946"/>
                </a:cubicBezTo>
                <a:cubicBezTo>
                  <a:pt x="1331566" y="6511"/>
                  <a:pt x="1143949" y="-9533"/>
                  <a:pt x="820034" y="21946"/>
                </a:cubicBezTo>
                <a:cubicBezTo>
                  <a:pt x="496119" y="53425"/>
                  <a:pt x="198996" y="51722"/>
                  <a:pt x="0" y="21946"/>
                </a:cubicBezTo>
                <a:cubicBezTo>
                  <a:pt x="-615" y="16860"/>
                  <a:pt x="1003" y="8226"/>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D7F1A03-2F19-AB13-8964-93C0838272C9}"/>
              </a:ext>
            </a:extLst>
          </p:cNvPr>
          <p:cNvSpPr txBox="1"/>
          <p:nvPr/>
        </p:nvSpPr>
        <p:spPr>
          <a:xfrm>
            <a:off x="768096" y="3447478"/>
            <a:ext cx="5092306" cy="398480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dirty="0"/>
              <a:t>Arabic poetry is one of the oldest and most important literary traditions in the world. It has a rich history that dates back over 1,500 years  starting with pre-Islamic poetry and continuing to the modern day. Arabic poetry covers a wide range of themes, including love, nature, social issues, and philosophy. Over time, it has evolved in form and stylet.</a:t>
            </a:r>
          </a:p>
          <a:p>
            <a:pPr indent="-228600">
              <a:lnSpc>
                <a:spcPct val="90000"/>
              </a:lnSpc>
              <a:spcAft>
                <a:spcPts val="600"/>
              </a:spcAft>
              <a:buFont typeface="Arial" panose="020B0604020202020204" pitchFamily="34" charset="0"/>
              <a:buChar char="•"/>
            </a:pPr>
            <a:endParaRPr lang="en-US" sz="2000">
              <a:ea typeface="Calibri"/>
              <a:cs typeface="Calibri"/>
            </a:endParaRPr>
          </a:p>
          <a:p>
            <a:pPr indent="-228600">
              <a:lnSpc>
                <a:spcPct val="90000"/>
              </a:lnSpc>
              <a:spcAft>
                <a:spcPts val="600"/>
              </a:spcAft>
              <a:buFont typeface="Arial" panose="020B0604020202020204" pitchFamily="34" charset="0"/>
              <a:buChar char="•"/>
            </a:pPr>
            <a:r>
              <a:rPr lang="en-US" sz="2000" dirty="0"/>
              <a:t>The dataset used in this project contains over 58,000 Arabic poems spanning from the 6th century to the present day</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4" name="Picture 3" descr="A graph of different colors&#10;&#10;Description automatically generated">
            <a:extLst>
              <a:ext uri="{FF2B5EF4-FFF2-40B4-BE49-F238E27FC236}">
                <a16:creationId xmlns:a16="http://schemas.microsoft.com/office/drawing/2014/main" id="{6751079D-CD9E-AF65-9B6A-B5AE3E7F9120}"/>
              </a:ext>
            </a:extLst>
          </p:cNvPr>
          <p:cNvPicPr>
            <a:picLocks noChangeAspect="1"/>
          </p:cNvPicPr>
          <p:nvPr/>
        </p:nvPicPr>
        <p:blipFill>
          <a:blip r:embed="rId2"/>
          <a:srcRect r="20761"/>
          <a:stretch/>
        </p:blipFill>
        <p:spPr>
          <a:xfrm>
            <a:off x="6225760" y="3657610"/>
            <a:ext cx="4300369" cy="4361926"/>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2" name="Rectangle 1">
            <a:extLst>
              <a:ext uri="{FF2B5EF4-FFF2-40B4-BE49-F238E27FC236}">
                <a16:creationId xmlns:a16="http://schemas.microsoft.com/office/drawing/2014/main" id="{CE0F91EA-17D8-3851-AB80-EBC3447974AC}"/>
              </a:ext>
            </a:extLst>
          </p:cNvPr>
          <p:cNvSpPr/>
          <p:nvPr/>
        </p:nvSpPr>
        <p:spPr>
          <a:xfrm>
            <a:off x="12291236" y="7574042"/>
            <a:ext cx="2264735" cy="549232"/>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 name="Picture 4" descr="A diagram of a distribution of poem styles&#10;&#10;Description automatically generated">
            <a:extLst>
              <a:ext uri="{FF2B5EF4-FFF2-40B4-BE49-F238E27FC236}">
                <a16:creationId xmlns:a16="http://schemas.microsoft.com/office/drawing/2014/main" id="{2B5AB2AB-0E9D-DC12-2063-F4786408B831}"/>
              </a:ext>
            </a:extLst>
          </p:cNvPr>
          <p:cNvPicPr>
            <a:picLocks noChangeAspect="1"/>
          </p:cNvPicPr>
          <p:nvPr/>
        </p:nvPicPr>
        <p:blipFill>
          <a:blip r:embed="rId3"/>
          <a:stretch>
            <a:fillRect/>
          </a:stretch>
        </p:blipFill>
        <p:spPr>
          <a:xfrm>
            <a:off x="8946163" y="168490"/>
            <a:ext cx="5610225" cy="4333875"/>
          </a:xfrm>
          <a:prstGeom prst="rect">
            <a:avLst/>
          </a:prstGeom>
        </p:spPr>
      </p:pic>
    </p:spTree>
    <p:extLst>
      <p:ext uri="{BB962C8B-B14F-4D97-AF65-F5344CB8AC3E}">
        <p14:creationId xmlns:p14="http://schemas.microsoft.com/office/powerpoint/2010/main" val="3636636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699EBD07-7968-467C-82EE-7283E4651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4630398"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a:extLst>
              <a:ext uri="{FF2B5EF4-FFF2-40B4-BE49-F238E27FC236}">
                <a16:creationId xmlns:a16="http://schemas.microsoft.com/office/drawing/2014/main" id="{500AC356-85B1-D5FC-1F0E-D62E9266A2C9}"/>
              </a:ext>
            </a:extLst>
          </p:cNvPr>
          <p:cNvPicPr>
            <a:picLocks noChangeAspect="1"/>
          </p:cNvPicPr>
          <p:nvPr/>
        </p:nvPicPr>
        <p:blipFill>
          <a:blip r:embed="rId2"/>
          <a:srcRect t="8893" b="3216"/>
          <a:stretch/>
        </p:blipFill>
        <p:spPr>
          <a:xfrm>
            <a:off x="20" y="10"/>
            <a:ext cx="7315178" cy="6172186"/>
          </a:xfrm>
          <a:prstGeom prst="rect">
            <a:avLst/>
          </a:prstGeom>
        </p:spPr>
      </p:pic>
      <p:pic>
        <p:nvPicPr>
          <p:cNvPr id="7" name="Picture 6">
            <a:extLst>
              <a:ext uri="{FF2B5EF4-FFF2-40B4-BE49-F238E27FC236}">
                <a16:creationId xmlns:a16="http://schemas.microsoft.com/office/drawing/2014/main" id="{1AAB4714-6C25-5B0F-1701-8836115166B1}"/>
              </a:ext>
            </a:extLst>
          </p:cNvPr>
          <p:cNvPicPr>
            <a:picLocks noChangeAspect="1"/>
          </p:cNvPicPr>
          <p:nvPr/>
        </p:nvPicPr>
        <p:blipFill>
          <a:blip r:embed="rId3"/>
          <a:srcRect r="25334" b="1"/>
          <a:stretch/>
        </p:blipFill>
        <p:spPr>
          <a:xfrm>
            <a:off x="7315200" y="10"/>
            <a:ext cx="7315198" cy="6172186"/>
          </a:xfrm>
          <a:prstGeom prst="rect">
            <a:avLst/>
          </a:prstGeom>
        </p:spPr>
      </p:pic>
      <p:sp useBgFill="1">
        <p:nvSpPr>
          <p:cNvPr id="14" name="Rectangle 13">
            <a:extLst>
              <a:ext uri="{FF2B5EF4-FFF2-40B4-BE49-F238E27FC236}">
                <a16:creationId xmlns:a16="http://schemas.microsoft.com/office/drawing/2014/main" id="{F489C2E0-4895-4B72-85EA-7EE9FAFFDC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172197"/>
            <a:ext cx="14630399" cy="2057403"/>
          </a:xfrm>
          <a:prstGeom prst="rect">
            <a:avLst/>
          </a:prstGeom>
          <a:ln>
            <a:noFill/>
          </a:ln>
          <a:effectLst>
            <a:outerShdw blurRad="596900" dist="330200" dir="10800000" sx="87000" sy="87000" algn="t" rotWithShape="0">
              <a:srgbClr val="000000">
                <a:alpha val="2666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6B5C72A-304F-7452-97C4-0674914F30C9}"/>
              </a:ext>
            </a:extLst>
          </p:cNvPr>
          <p:cNvSpPr txBox="1"/>
          <p:nvPr/>
        </p:nvSpPr>
        <p:spPr>
          <a:xfrm>
            <a:off x="707466" y="6487146"/>
            <a:ext cx="8418600" cy="1405798"/>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kern="1200">
                <a:solidFill>
                  <a:schemeClr val="tx1"/>
                </a:solidFill>
                <a:latin typeface="+mj-lt"/>
                <a:ea typeface="+mj-ea"/>
                <a:cs typeface="+mj-cs"/>
              </a:rPr>
              <a:t>Dataset Description and sample of  visualization</a:t>
            </a:r>
          </a:p>
        </p:txBody>
      </p:sp>
      <p:sp>
        <p:nvSpPr>
          <p:cNvPr id="2" name="Rectangle 1">
            <a:extLst>
              <a:ext uri="{FF2B5EF4-FFF2-40B4-BE49-F238E27FC236}">
                <a16:creationId xmlns:a16="http://schemas.microsoft.com/office/drawing/2014/main" id="{B3F6CD8A-5FE0-FB2E-FE99-688A0477C456}"/>
              </a:ext>
            </a:extLst>
          </p:cNvPr>
          <p:cNvSpPr/>
          <p:nvPr/>
        </p:nvSpPr>
        <p:spPr>
          <a:xfrm>
            <a:off x="12291236" y="7574042"/>
            <a:ext cx="2264735" cy="549232"/>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721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868561"/>
            <a:ext cx="9628942" cy="708779"/>
          </a:xfrm>
          <a:prstGeom prst="rect">
            <a:avLst/>
          </a:prstGeom>
          <a:noFill/>
          <a:ln/>
        </p:spPr>
        <p:txBody>
          <a:bodyPr wrap="none" lIns="0" tIns="0" rIns="0" bIns="0" rtlCol="0" anchor="t"/>
          <a:lstStyle/>
          <a:p>
            <a:pPr>
              <a:lnSpc>
                <a:spcPts val="5550"/>
              </a:lnSpc>
            </a:pPr>
            <a:r>
              <a:rPr lang="en-US" sz="4450" dirty="0">
                <a:solidFill>
                  <a:srgbClr val="97B8FF"/>
                </a:solidFill>
                <a:latin typeface="Sora Medium" pitchFamily="34" charset="0"/>
                <a:ea typeface="Sora Medium" pitchFamily="34" charset="-122"/>
                <a:cs typeface="Sora Medium" pitchFamily="34" charset="-120"/>
              </a:rPr>
              <a:t>• Preprocessing:</a:t>
            </a:r>
          </a:p>
          <a:p>
            <a:pPr marL="0" indent="0">
              <a:lnSpc>
                <a:spcPts val="5550"/>
              </a:lnSpc>
              <a:buNone/>
            </a:pPr>
            <a:endParaRPr lang="en-US" sz="4450" dirty="0"/>
          </a:p>
        </p:txBody>
      </p:sp>
      <p:pic>
        <p:nvPicPr>
          <p:cNvPr id="3" name="Image 0" descr="preencoded.png"/>
          <p:cNvPicPr>
            <a:picLocks noChangeAspect="1"/>
          </p:cNvPicPr>
          <p:nvPr/>
        </p:nvPicPr>
        <p:blipFill>
          <a:blip r:embed="rId3"/>
          <a:stretch>
            <a:fillRect/>
          </a:stretch>
        </p:blipFill>
        <p:spPr>
          <a:xfrm>
            <a:off x="793790" y="1917502"/>
            <a:ext cx="1134070" cy="1814513"/>
          </a:xfrm>
          <a:prstGeom prst="rect">
            <a:avLst/>
          </a:prstGeom>
        </p:spPr>
      </p:pic>
      <p:sp>
        <p:nvSpPr>
          <p:cNvPr id="5" name="Text 2"/>
          <p:cNvSpPr/>
          <p:nvPr/>
        </p:nvSpPr>
        <p:spPr>
          <a:xfrm>
            <a:off x="2268021" y="2453282"/>
            <a:ext cx="11568589" cy="362903"/>
          </a:xfrm>
          <a:prstGeom prst="rect">
            <a:avLst/>
          </a:prstGeom>
          <a:noFill/>
          <a:ln/>
        </p:spPr>
        <p:txBody>
          <a:bodyPr wrap="non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 - Removed diacritics, punctuation, and incorrect words.</a:t>
            </a:r>
            <a:endParaRPr lang="en-US" sz="1750" dirty="0"/>
          </a:p>
        </p:txBody>
      </p:sp>
      <p:pic>
        <p:nvPicPr>
          <p:cNvPr id="6" name="Image 1" descr="preencoded.png"/>
          <p:cNvPicPr>
            <a:picLocks noChangeAspect="1"/>
          </p:cNvPicPr>
          <p:nvPr/>
        </p:nvPicPr>
        <p:blipFill>
          <a:blip r:embed="rId4"/>
          <a:stretch>
            <a:fillRect/>
          </a:stretch>
        </p:blipFill>
        <p:spPr>
          <a:xfrm>
            <a:off x="793790" y="3732014"/>
            <a:ext cx="1134070" cy="1814513"/>
          </a:xfrm>
          <a:prstGeom prst="rect">
            <a:avLst/>
          </a:prstGeom>
        </p:spPr>
      </p:pic>
      <p:sp>
        <p:nvSpPr>
          <p:cNvPr id="8" name="Text 4"/>
          <p:cNvSpPr/>
          <p:nvPr/>
        </p:nvSpPr>
        <p:spPr>
          <a:xfrm>
            <a:off x="2268020" y="4267795"/>
            <a:ext cx="11568589" cy="362903"/>
          </a:xfrm>
          <a:prstGeom prst="rect">
            <a:avLst/>
          </a:prstGeom>
          <a:noFill/>
          <a:ln/>
        </p:spPr>
        <p:txBody>
          <a:bodyPr wrap="non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 Handled numbers and non-vocabulary words.</a:t>
            </a:r>
            <a:endParaRPr lang="en-US" sz="1750" dirty="0"/>
          </a:p>
        </p:txBody>
      </p:sp>
      <p:pic>
        <p:nvPicPr>
          <p:cNvPr id="9" name="Image 2" descr="preencoded.png"/>
          <p:cNvPicPr>
            <a:picLocks noChangeAspect="1"/>
          </p:cNvPicPr>
          <p:nvPr/>
        </p:nvPicPr>
        <p:blipFill>
          <a:blip r:embed="rId5"/>
          <a:stretch>
            <a:fillRect/>
          </a:stretch>
        </p:blipFill>
        <p:spPr>
          <a:xfrm>
            <a:off x="793790" y="5546527"/>
            <a:ext cx="1134070" cy="1814513"/>
          </a:xfrm>
          <a:prstGeom prst="rect">
            <a:avLst/>
          </a:prstGeom>
        </p:spPr>
      </p:pic>
      <p:sp>
        <p:nvSpPr>
          <p:cNvPr id="11" name="Text 6"/>
          <p:cNvSpPr/>
          <p:nvPr/>
        </p:nvSpPr>
        <p:spPr>
          <a:xfrm>
            <a:off x="2268022" y="6090880"/>
            <a:ext cx="11568589" cy="362903"/>
          </a:xfrm>
          <a:prstGeom prst="rect">
            <a:avLst/>
          </a:prstGeom>
          <a:noFill/>
          <a:ln/>
        </p:spPr>
        <p:txBody>
          <a:bodyPr wrap="none" lIns="0" tIns="0" rIns="0" bIns="0" rtlCol="0" anchor="t"/>
          <a:lstStyle/>
          <a:p>
            <a:pPr>
              <a:lnSpc>
                <a:spcPts val="2850"/>
              </a:lnSpc>
            </a:pPr>
            <a:r>
              <a:rPr lang="en-US" sz="1750" dirty="0">
                <a:solidFill>
                  <a:srgbClr val="E0D6DE"/>
                </a:solidFill>
                <a:latin typeface="Noto Sans TC" pitchFamily="34" charset="0"/>
                <a:ea typeface="Noto Sans TC" pitchFamily="34" charset="-122"/>
                <a:cs typeface="Noto Sans TC" pitchFamily="34" charset="-120"/>
              </a:rPr>
              <a:t>-Tagging unknown words with `&lt;UNK&gt;`.</a:t>
            </a:r>
            <a:endParaRPr lang="en-US" sz="1750" dirty="0"/>
          </a:p>
        </p:txBody>
      </p:sp>
      <p:sp>
        <p:nvSpPr>
          <p:cNvPr id="12" name="Rectangle 11">
            <a:extLst>
              <a:ext uri="{FF2B5EF4-FFF2-40B4-BE49-F238E27FC236}">
                <a16:creationId xmlns:a16="http://schemas.microsoft.com/office/drawing/2014/main" id="{5C88E117-7181-F3FA-0911-57382E0E0D52}"/>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1000"/>
                                        <p:tgtEl>
                                          <p:spTgt spid="5"/>
                                        </p:tgtEl>
                                      </p:cBhvr>
                                    </p:animEffect>
                                    <p:anim calcmode="lin" valueType="num">
                                      <p:cBhvr>
                                        <p:cTn id="19" dur="1000" fill="hold"/>
                                        <p:tgtEl>
                                          <p:spTgt spid="5"/>
                                        </p:tgtEl>
                                        <p:attrNameLst>
                                          <p:attrName>ppt_x</p:attrName>
                                        </p:attrNameLst>
                                      </p:cBhvr>
                                      <p:tavLst>
                                        <p:tav tm="0">
                                          <p:val>
                                            <p:strVal val="#ppt_x"/>
                                          </p:val>
                                        </p:tav>
                                        <p:tav tm="100000">
                                          <p:val>
                                            <p:strVal val="#ppt_x"/>
                                          </p:val>
                                        </p:tav>
                                      </p:tavLst>
                                    </p:anim>
                                    <p:anim calcmode="lin" valueType="num">
                                      <p:cBhvr>
                                        <p:cTn id="2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anim calcmode="lin" valueType="num">
                                      <p:cBhvr>
                                        <p:cTn id="26" dur="1000" fill="hold"/>
                                        <p:tgtEl>
                                          <p:spTgt spid="6"/>
                                        </p:tgtEl>
                                        <p:attrNameLst>
                                          <p:attrName>ppt_x</p:attrName>
                                        </p:attrNameLst>
                                      </p:cBhvr>
                                      <p:tavLst>
                                        <p:tav tm="0">
                                          <p:val>
                                            <p:strVal val="#ppt_x"/>
                                          </p:val>
                                        </p:tav>
                                        <p:tav tm="100000">
                                          <p:val>
                                            <p:strVal val="#ppt_x"/>
                                          </p:val>
                                        </p:tav>
                                      </p:tavLst>
                                    </p:anim>
                                    <p:anim calcmode="lin" valueType="num">
                                      <p:cBhvr>
                                        <p:cTn id="27" dur="1000" fill="hold"/>
                                        <p:tgtEl>
                                          <p:spTgt spid="6"/>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AB64C-8D60-3EF5-7D85-3A618048EE70}"/>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8A926A8-F060-211F-CD7A-097F97BBCD1E}"/>
              </a:ext>
            </a:extLst>
          </p:cNvPr>
          <p:cNvSpPr/>
          <p:nvPr/>
        </p:nvSpPr>
        <p:spPr>
          <a:xfrm>
            <a:off x="793790" y="868561"/>
            <a:ext cx="9628942" cy="708779"/>
          </a:xfrm>
          <a:prstGeom prst="rect">
            <a:avLst/>
          </a:prstGeom>
          <a:noFill/>
          <a:ln/>
        </p:spPr>
        <p:txBody>
          <a:bodyPr wrap="non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Limitations and Future Directions</a:t>
            </a:r>
            <a:endParaRPr lang="en-US" sz="4450" dirty="0"/>
          </a:p>
        </p:txBody>
      </p:sp>
      <p:pic>
        <p:nvPicPr>
          <p:cNvPr id="3" name="Image 0" descr="preencoded.png">
            <a:extLst>
              <a:ext uri="{FF2B5EF4-FFF2-40B4-BE49-F238E27FC236}">
                <a16:creationId xmlns:a16="http://schemas.microsoft.com/office/drawing/2014/main" id="{202F36A6-886D-E74B-8BD4-1FE3148B2DE7}"/>
              </a:ext>
            </a:extLst>
          </p:cNvPr>
          <p:cNvPicPr>
            <a:picLocks noChangeAspect="1"/>
          </p:cNvPicPr>
          <p:nvPr/>
        </p:nvPicPr>
        <p:blipFill>
          <a:blip r:embed="rId3"/>
          <a:stretch>
            <a:fillRect/>
          </a:stretch>
        </p:blipFill>
        <p:spPr>
          <a:xfrm>
            <a:off x="793790" y="1917502"/>
            <a:ext cx="1134070" cy="1814513"/>
          </a:xfrm>
          <a:prstGeom prst="rect">
            <a:avLst/>
          </a:prstGeom>
        </p:spPr>
      </p:pic>
      <p:sp>
        <p:nvSpPr>
          <p:cNvPr id="4" name="Text 1">
            <a:extLst>
              <a:ext uri="{FF2B5EF4-FFF2-40B4-BE49-F238E27FC236}">
                <a16:creationId xmlns:a16="http://schemas.microsoft.com/office/drawing/2014/main" id="{9FCB3770-40A0-6E45-4176-397467959C1F}"/>
              </a:ext>
            </a:extLst>
          </p:cNvPr>
          <p:cNvSpPr/>
          <p:nvPr/>
        </p:nvSpPr>
        <p:spPr>
          <a:xfrm>
            <a:off x="22680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Data Scarcity</a:t>
            </a:r>
            <a:endParaRPr lang="en-US" sz="2200" dirty="0"/>
          </a:p>
        </p:txBody>
      </p:sp>
      <p:sp>
        <p:nvSpPr>
          <p:cNvPr id="5" name="Text 2">
            <a:extLst>
              <a:ext uri="{FF2B5EF4-FFF2-40B4-BE49-F238E27FC236}">
                <a16:creationId xmlns:a16="http://schemas.microsoft.com/office/drawing/2014/main" id="{0567304B-7BAE-B046-E473-404F20D4CD90}"/>
              </a:ext>
            </a:extLst>
          </p:cNvPr>
          <p:cNvSpPr/>
          <p:nvPr/>
        </p:nvSpPr>
        <p:spPr>
          <a:xfrm>
            <a:off x="2268022" y="2634734"/>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availability of annotated Arabic poetry data is limited.</a:t>
            </a:r>
            <a:endParaRPr lang="en-US" sz="1750" dirty="0"/>
          </a:p>
        </p:txBody>
      </p:sp>
      <p:pic>
        <p:nvPicPr>
          <p:cNvPr id="6" name="Image 1" descr="preencoded.png">
            <a:extLst>
              <a:ext uri="{FF2B5EF4-FFF2-40B4-BE49-F238E27FC236}">
                <a16:creationId xmlns:a16="http://schemas.microsoft.com/office/drawing/2014/main" id="{44E72442-C7D1-9C0E-C47B-C6143F88F4C5}"/>
              </a:ext>
            </a:extLst>
          </p:cNvPr>
          <p:cNvPicPr>
            <a:picLocks noChangeAspect="1"/>
          </p:cNvPicPr>
          <p:nvPr/>
        </p:nvPicPr>
        <p:blipFill>
          <a:blip r:embed="rId4"/>
          <a:stretch>
            <a:fillRect/>
          </a:stretch>
        </p:blipFill>
        <p:spPr>
          <a:xfrm>
            <a:off x="793790" y="3732014"/>
            <a:ext cx="1134070" cy="1814513"/>
          </a:xfrm>
          <a:prstGeom prst="rect">
            <a:avLst/>
          </a:prstGeom>
        </p:spPr>
      </p:pic>
      <p:sp>
        <p:nvSpPr>
          <p:cNvPr id="7" name="Text 3">
            <a:extLst>
              <a:ext uri="{FF2B5EF4-FFF2-40B4-BE49-F238E27FC236}">
                <a16:creationId xmlns:a16="http://schemas.microsoft.com/office/drawing/2014/main" id="{109ACAEA-4B39-1AEC-45A0-C24A41306502}"/>
              </a:ext>
            </a:extLst>
          </p:cNvPr>
          <p:cNvSpPr/>
          <p:nvPr/>
        </p:nvSpPr>
        <p:spPr>
          <a:xfrm>
            <a:off x="22680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Domain Specificity</a:t>
            </a:r>
            <a:endParaRPr lang="en-US" sz="2200" dirty="0"/>
          </a:p>
        </p:txBody>
      </p:sp>
      <p:sp>
        <p:nvSpPr>
          <p:cNvPr id="8" name="Text 4">
            <a:extLst>
              <a:ext uri="{FF2B5EF4-FFF2-40B4-BE49-F238E27FC236}">
                <a16:creationId xmlns:a16="http://schemas.microsoft.com/office/drawing/2014/main" id="{4DCA5DCE-C9EE-E095-CB1F-6CCC35097707}"/>
              </a:ext>
            </a:extLst>
          </p:cNvPr>
          <p:cNvSpPr/>
          <p:nvPr/>
        </p:nvSpPr>
        <p:spPr>
          <a:xfrm>
            <a:off x="2268022" y="4449247"/>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The model is currently specialized in generating specific poetic forms.</a:t>
            </a:r>
            <a:endParaRPr lang="en-US" sz="1750" dirty="0"/>
          </a:p>
        </p:txBody>
      </p:sp>
      <p:pic>
        <p:nvPicPr>
          <p:cNvPr id="9" name="Image 2" descr="preencoded.png">
            <a:extLst>
              <a:ext uri="{FF2B5EF4-FFF2-40B4-BE49-F238E27FC236}">
                <a16:creationId xmlns:a16="http://schemas.microsoft.com/office/drawing/2014/main" id="{25D96584-B262-7E02-B285-5549B55315D5}"/>
              </a:ext>
            </a:extLst>
          </p:cNvPr>
          <p:cNvPicPr>
            <a:picLocks noChangeAspect="1"/>
          </p:cNvPicPr>
          <p:nvPr/>
        </p:nvPicPr>
        <p:blipFill>
          <a:blip r:embed="rId5"/>
          <a:stretch>
            <a:fillRect/>
          </a:stretch>
        </p:blipFill>
        <p:spPr>
          <a:xfrm>
            <a:off x="793790" y="5546527"/>
            <a:ext cx="1134070" cy="1814513"/>
          </a:xfrm>
          <a:prstGeom prst="rect">
            <a:avLst/>
          </a:prstGeom>
        </p:spPr>
      </p:pic>
      <p:sp>
        <p:nvSpPr>
          <p:cNvPr id="10" name="Text 5">
            <a:extLst>
              <a:ext uri="{FF2B5EF4-FFF2-40B4-BE49-F238E27FC236}">
                <a16:creationId xmlns:a16="http://schemas.microsoft.com/office/drawing/2014/main" id="{6E57A5CA-BAA6-0BAC-CFBB-FA0046C7318E}"/>
              </a:ext>
            </a:extLst>
          </p:cNvPr>
          <p:cNvSpPr/>
          <p:nvPr/>
        </p:nvSpPr>
        <p:spPr>
          <a:xfrm>
            <a:off x="2268022" y="5773341"/>
            <a:ext cx="3283744" cy="354330"/>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Ethical Considerations</a:t>
            </a:r>
            <a:endParaRPr lang="en-US" sz="2200" dirty="0"/>
          </a:p>
        </p:txBody>
      </p:sp>
      <p:sp>
        <p:nvSpPr>
          <p:cNvPr id="11" name="Text 6">
            <a:extLst>
              <a:ext uri="{FF2B5EF4-FFF2-40B4-BE49-F238E27FC236}">
                <a16:creationId xmlns:a16="http://schemas.microsoft.com/office/drawing/2014/main" id="{3B32CD86-9F94-0300-95BB-70277D2BDAFB}"/>
              </a:ext>
            </a:extLst>
          </p:cNvPr>
          <p:cNvSpPr/>
          <p:nvPr/>
        </p:nvSpPr>
        <p:spPr>
          <a:xfrm>
            <a:off x="2268022" y="6263759"/>
            <a:ext cx="11568589" cy="362903"/>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Addressing potential biases and misuse of AI for poetry generation.</a:t>
            </a:r>
            <a:endParaRPr lang="en-US" sz="1750" dirty="0"/>
          </a:p>
        </p:txBody>
      </p:sp>
      <p:sp>
        <p:nvSpPr>
          <p:cNvPr id="12" name="Rectangle 11">
            <a:extLst>
              <a:ext uri="{FF2B5EF4-FFF2-40B4-BE49-F238E27FC236}">
                <a16:creationId xmlns:a16="http://schemas.microsoft.com/office/drawing/2014/main" id="{5D2B0033-9F9D-4471-9EDD-F6406C422E70}"/>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6350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1000"/>
                                        <p:tgtEl>
                                          <p:spTgt spid="8"/>
                                        </p:tgtEl>
                                      </p:cBhvr>
                                    </p:animEffect>
                                    <p:anim calcmode="lin" valueType="num">
                                      <p:cBhvr>
                                        <p:cTn id="41" dur="1000" fill="hold"/>
                                        <p:tgtEl>
                                          <p:spTgt spid="8"/>
                                        </p:tgtEl>
                                        <p:attrNameLst>
                                          <p:attrName>ppt_x</p:attrName>
                                        </p:attrNameLst>
                                      </p:cBhvr>
                                      <p:tavLst>
                                        <p:tav tm="0">
                                          <p:val>
                                            <p:strVal val="#ppt_x"/>
                                          </p:val>
                                        </p:tav>
                                        <p:tav tm="100000">
                                          <p:val>
                                            <p:strVal val="#ppt_x"/>
                                          </p:val>
                                        </p:tav>
                                      </p:tavLst>
                                    </p:anim>
                                    <p:anim calcmode="lin" valueType="num">
                                      <p:cBhvr>
                                        <p:cTn id="4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1000"/>
                                        <p:tgtEl>
                                          <p:spTgt spid="9"/>
                                        </p:tgtEl>
                                      </p:cBhvr>
                                    </p:animEffect>
                                    <p:anim calcmode="lin" valueType="num">
                                      <p:cBhvr>
                                        <p:cTn id="48" dur="1000" fill="hold"/>
                                        <p:tgtEl>
                                          <p:spTgt spid="9"/>
                                        </p:tgtEl>
                                        <p:attrNameLst>
                                          <p:attrName>ppt_x</p:attrName>
                                        </p:attrNameLst>
                                      </p:cBhvr>
                                      <p:tavLst>
                                        <p:tav tm="0">
                                          <p:val>
                                            <p:strVal val="#ppt_x"/>
                                          </p:val>
                                        </p:tav>
                                        <p:tav tm="100000">
                                          <p:val>
                                            <p:strVal val="#ppt_x"/>
                                          </p:val>
                                        </p:tav>
                                      </p:tavLst>
                                    </p:anim>
                                    <p:anim calcmode="lin" valueType="num">
                                      <p:cBhvr>
                                        <p:cTn id="49" dur="1000" fill="hold"/>
                                        <p:tgtEl>
                                          <p:spTgt spid="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1000"/>
                                        <p:tgtEl>
                                          <p:spTgt spid="10"/>
                                        </p:tgtEl>
                                      </p:cBhvr>
                                    </p:animEffect>
                                    <p:anim calcmode="lin" valueType="num">
                                      <p:cBhvr>
                                        <p:cTn id="53" dur="1000" fill="hold"/>
                                        <p:tgtEl>
                                          <p:spTgt spid="10"/>
                                        </p:tgtEl>
                                        <p:attrNameLst>
                                          <p:attrName>ppt_x</p:attrName>
                                        </p:attrNameLst>
                                      </p:cBhvr>
                                      <p:tavLst>
                                        <p:tav tm="0">
                                          <p:val>
                                            <p:strVal val="#ppt_x"/>
                                          </p:val>
                                        </p:tav>
                                        <p:tav tm="100000">
                                          <p:val>
                                            <p:strVal val="#ppt_x"/>
                                          </p:val>
                                        </p:tav>
                                      </p:tavLst>
                                    </p:anim>
                                    <p:anim calcmode="lin" valueType="num">
                                      <p:cBhvr>
                                        <p:cTn id="54" dur="1000" fill="hold"/>
                                        <p:tgtEl>
                                          <p:spTgt spid="1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anim calcmode="lin" valueType="num">
                                      <p:cBhvr>
                                        <p:cTn id="58" dur="1000" fill="hold"/>
                                        <p:tgtEl>
                                          <p:spTgt spid="11"/>
                                        </p:tgtEl>
                                        <p:attrNameLst>
                                          <p:attrName>ppt_x</p:attrName>
                                        </p:attrNameLst>
                                      </p:cBhvr>
                                      <p:tavLst>
                                        <p:tav tm="0">
                                          <p:val>
                                            <p:strVal val="#ppt_x"/>
                                          </p:val>
                                        </p:tav>
                                        <p:tav tm="100000">
                                          <p:val>
                                            <p:strVal val="#ppt_x"/>
                                          </p:val>
                                        </p:tav>
                                      </p:tavLst>
                                    </p:anim>
                                    <p:anim calcmode="lin" valueType="num">
                                      <p:cBhvr>
                                        <p:cTn id="5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7" grpId="0" animBg="1"/>
      <p:bldP spid="8"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2361" y="624245"/>
            <a:ext cx="13045678" cy="1414939"/>
          </a:xfrm>
          <a:prstGeom prst="rect">
            <a:avLst/>
          </a:prstGeom>
          <a:noFill/>
          <a:ln/>
        </p:spPr>
        <p:txBody>
          <a:bodyPr wrap="square" lIns="0" tIns="0" rIns="0" bIns="0" rtlCol="0" anchor="t"/>
          <a:lstStyle/>
          <a:p>
            <a:pPr marL="0" indent="0">
              <a:lnSpc>
                <a:spcPts val="5550"/>
              </a:lnSpc>
              <a:buNone/>
            </a:pPr>
            <a:r>
              <a:rPr lang="en-US" sz="4450" dirty="0">
                <a:solidFill>
                  <a:srgbClr val="97B8FF"/>
                </a:solidFill>
                <a:latin typeface="Sora Medium" pitchFamily="34" charset="0"/>
                <a:ea typeface="Sora Medium" pitchFamily="34" charset="-122"/>
                <a:cs typeface="Sora Medium" pitchFamily="34" charset="-120"/>
              </a:rPr>
              <a:t>Proposed Approach: Generative Adversarial Networks for Poetry Synthesis</a:t>
            </a:r>
            <a:endParaRPr lang="en-US" sz="4450" dirty="0"/>
          </a:p>
        </p:txBody>
      </p:sp>
      <p:pic>
        <p:nvPicPr>
          <p:cNvPr id="3" name="Image 0" descr="preencoded.png"/>
          <p:cNvPicPr>
            <a:picLocks noChangeAspect="1"/>
          </p:cNvPicPr>
          <p:nvPr/>
        </p:nvPicPr>
        <p:blipFill>
          <a:blip r:embed="rId3"/>
          <a:stretch>
            <a:fillRect/>
          </a:stretch>
        </p:blipFill>
        <p:spPr>
          <a:xfrm>
            <a:off x="2977396" y="2491978"/>
            <a:ext cx="2152531" cy="1666756"/>
          </a:xfrm>
          <a:prstGeom prst="rect">
            <a:avLst/>
          </a:prstGeom>
        </p:spPr>
      </p:pic>
      <p:sp>
        <p:nvSpPr>
          <p:cNvPr id="4" name="Text 1"/>
          <p:cNvSpPr/>
          <p:nvPr/>
        </p:nvSpPr>
        <p:spPr>
          <a:xfrm>
            <a:off x="3993713" y="3314938"/>
            <a:ext cx="119777" cy="452795"/>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1</a:t>
            </a:r>
            <a:endParaRPr lang="en-US" sz="2200" dirty="0"/>
          </a:p>
        </p:txBody>
      </p:sp>
      <p:sp>
        <p:nvSpPr>
          <p:cNvPr id="5" name="Text 2"/>
          <p:cNvSpPr/>
          <p:nvPr/>
        </p:nvSpPr>
        <p:spPr>
          <a:xfrm>
            <a:off x="5356265" y="2899410"/>
            <a:ext cx="2829997" cy="35373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Poetry Generator</a:t>
            </a:r>
            <a:endParaRPr lang="en-US" sz="2200" dirty="0"/>
          </a:p>
        </p:txBody>
      </p:sp>
      <p:sp>
        <p:nvSpPr>
          <p:cNvPr id="6" name="Text 3"/>
          <p:cNvSpPr/>
          <p:nvPr/>
        </p:nvSpPr>
        <p:spPr>
          <a:xfrm>
            <a:off x="5356265" y="3388876"/>
            <a:ext cx="5327571" cy="362307"/>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A GAN model trained on a dataset of Arabic poems.</a:t>
            </a:r>
            <a:endParaRPr lang="en-US" sz="1750" dirty="0"/>
          </a:p>
        </p:txBody>
      </p:sp>
      <p:sp>
        <p:nvSpPr>
          <p:cNvPr id="7" name="Shape 4"/>
          <p:cNvSpPr/>
          <p:nvPr/>
        </p:nvSpPr>
        <p:spPr>
          <a:xfrm>
            <a:off x="5186482" y="4171712"/>
            <a:ext cx="8595003" cy="15240"/>
          </a:xfrm>
          <a:prstGeom prst="roundRect">
            <a:avLst>
              <a:gd name="adj" fmla="val 222843"/>
            </a:avLst>
          </a:prstGeom>
          <a:solidFill>
            <a:srgbClr val="3F3F44"/>
          </a:solidFill>
          <a:ln/>
        </p:spPr>
      </p:sp>
      <p:pic>
        <p:nvPicPr>
          <p:cNvPr id="8" name="Image 1" descr="preencoded.png"/>
          <p:cNvPicPr>
            <a:picLocks noChangeAspect="1"/>
          </p:cNvPicPr>
          <p:nvPr/>
        </p:nvPicPr>
        <p:blipFill>
          <a:blip r:embed="rId4"/>
          <a:stretch>
            <a:fillRect/>
          </a:stretch>
        </p:blipFill>
        <p:spPr>
          <a:xfrm>
            <a:off x="1901190" y="4215289"/>
            <a:ext cx="4305062" cy="1666756"/>
          </a:xfrm>
          <a:prstGeom prst="rect">
            <a:avLst/>
          </a:prstGeom>
        </p:spPr>
      </p:pic>
      <p:sp>
        <p:nvSpPr>
          <p:cNvPr id="9" name="Text 5"/>
          <p:cNvSpPr/>
          <p:nvPr/>
        </p:nvSpPr>
        <p:spPr>
          <a:xfrm>
            <a:off x="3965496" y="4822269"/>
            <a:ext cx="176332" cy="452795"/>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2</a:t>
            </a:r>
            <a:endParaRPr lang="en-US" sz="2200" dirty="0"/>
          </a:p>
        </p:txBody>
      </p:sp>
      <p:sp>
        <p:nvSpPr>
          <p:cNvPr id="10" name="Text 6"/>
          <p:cNvSpPr/>
          <p:nvPr/>
        </p:nvSpPr>
        <p:spPr>
          <a:xfrm>
            <a:off x="6432590" y="4622721"/>
            <a:ext cx="2829997" cy="35373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Discriminator</a:t>
            </a:r>
            <a:endParaRPr lang="en-US" sz="2200" dirty="0"/>
          </a:p>
        </p:txBody>
      </p:sp>
      <p:sp>
        <p:nvSpPr>
          <p:cNvPr id="11" name="Text 7"/>
          <p:cNvSpPr/>
          <p:nvPr/>
        </p:nvSpPr>
        <p:spPr>
          <a:xfrm>
            <a:off x="6432590" y="5112187"/>
            <a:ext cx="5863590" cy="362307"/>
          </a:xfrm>
          <a:prstGeom prst="rect">
            <a:avLst/>
          </a:prstGeom>
          <a:noFill/>
          <a:ln/>
        </p:spPr>
        <p:txBody>
          <a:bodyPr wrap="non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Evaluates generated poems for authenticity and quality.</a:t>
            </a:r>
            <a:endParaRPr lang="en-US" sz="1750" dirty="0"/>
          </a:p>
        </p:txBody>
      </p:sp>
      <p:sp>
        <p:nvSpPr>
          <p:cNvPr id="12" name="Shape 8"/>
          <p:cNvSpPr/>
          <p:nvPr/>
        </p:nvSpPr>
        <p:spPr>
          <a:xfrm>
            <a:off x="6262807" y="5895023"/>
            <a:ext cx="7518678" cy="15240"/>
          </a:xfrm>
          <a:prstGeom prst="roundRect">
            <a:avLst>
              <a:gd name="adj" fmla="val 222843"/>
            </a:avLst>
          </a:prstGeom>
          <a:solidFill>
            <a:srgbClr val="3F3F44"/>
          </a:solidFill>
          <a:ln/>
        </p:spPr>
      </p:sp>
      <p:pic>
        <p:nvPicPr>
          <p:cNvPr id="13" name="Image 2" descr="preencoded.png"/>
          <p:cNvPicPr>
            <a:picLocks noChangeAspect="1"/>
          </p:cNvPicPr>
          <p:nvPr/>
        </p:nvPicPr>
        <p:blipFill>
          <a:blip r:embed="rId5"/>
          <a:stretch>
            <a:fillRect/>
          </a:stretch>
        </p:blipFill>
        <p:spPr>
          <a:xfrm>
            <a:off x="824865" y="5938599"/>
            <a:ext cx="6457593" cy="1666756"/>
          </a:xfrm>
          <a:prstGeom prst="rect">
            <a:avLst/>
          </a:prstGeom>
        </p:spPr>
      </p:pic>
      <p:sp>
        <p:nvSpPr>
          <p:cNvPr id="14" name="Text 9"/>
          <p:cNvSpPr/>
          <p:nvPr/>
        </p:nvSpPr>
        <p:spPr>
          <a:xfrm>
            <a:off x="3965853" y="6545580"/>
            <a:ext cx="175498" cy="452795"/>
          </a:xfrm>
          <a:prstGeom prst="rect">
            <a:avLst/>
          </a:prstGeom>
          <a:noFill/>
          <a:ln/>
        </p:spPr>
        <p:txBody>
          <a:bodyPr wrap="none" lIns="0" tIns="0" rIns="0" bIns="0" rtlCol="0" anchor="t"/>
          <a:lstStyle/>
          <a:p>
            <a:pPr marL="0" indent="0" algn="ctr">
              <a:lnSpc>
                <a:spcPts val="3550"/>
              </a:lnSpc>
              <a:buNone/>
            </a:pPr>
            <a:r>
              <a:rPr lang="en-US" sz="2200" dirty="0">
                <a:solidFill>
                  <a:srgbClr val="E0D6DE"/>
                </a:solidFill>
                <a:latin typeface="Sora Medium" pitchFamily="34" charset="0"/>
                <a:ea typeface="Sora Medium" pitchFamily="34" charset="-122"/>
                <a:cs typeface="Sora Medium" pitchFamily="34" charset="-120"/>
              </a:rPr>
              <a:t>3</a:t>
            </a:r>
            <a:endParaRPr lang="en-US" sz="2200" dirty="0"/>
          </a:p>
        </p:txBody>
      </p:sp>
      <p:sp>
        <p:nvSpPr>
          <p:cNvPr id="15" name="Text 10"/>
          <p:cNvSpPr/>
          <p:nvPr/>
        </p:nvSpPr>
        <p:spPr>
          <a:xfrm>
            <a:off x="7508796" y="6164937"/>
            <a:ext cx="2874764" cy="353735"/>
          </a:xfrm>
          <a:prstGeom prst="rect">
            <a:avLst/>
          </a:prstGeom>
          <a:noFill/>
          <a:ln/>
        </p:spPr>
        <p:txBody>
          <a:bodyPr wrap="none" lIns="0" tIns="0" rIns="0" bIns="0" rtlCol="0" anchor="t"/>
          <a:lstStyle/>
          <a:p>
            <a:pPr marL="0" indent="0" algn="l">
              <a:lnSpc>
                <a:spcPts val="2750"/>
              </a:lnSpc>
              <a:buNone/>
            </a:pPr>
            <a:r>
              <a:rPr lang="en-US" sz="2200" dirty="0">
                <a:solidFill>
                  <a:srgbClr val="E0D6DE"/>
                </a:solidFill>
                <a:latin typeface="Sora Medium" pitchFamily="34" charset="0"/>
                <a:ea typeface="Sora Medium" pitchFamily="34" charset="-122"/>
                <a:cs typeface="Sora Medium" pitchFamily="34" charset="-120"/>
              </a:rPr>
              <a:t>Adversarial Training</a:t>
            </a:r>
            <a:endParaRPr lang="en-US" sz="2200" dirty="0"/>
          </a:p>
        </p:txBody>
      </p:sp>
      <p:sp>
        <p:nvSpPr>
          <p:cNvPr id="16" name="Text 11"/>
          <p:cNvSpPr/>
          <p:nvPr/>
        </p:nvSpPr>
        <p:spPr>
          <a:xfrm>
            <a:off x="7508796" y="6665036"/>
            <a:ext cx="6102906" cy="724614"/>
          </a:xfrm>
          <a:prstGeom prst="rect">
            <a:avLst/>
          </a:prstGeom>
          <a:noFill/>
          <a:ln/>
        </p:spPr>
        <p:txBody>
          <a:bodyPr wrap="square" lIns="0" tIns="0" rIns="0" bIns="0" rtlCol="0" anchor="t"/>
          <a:lstStyle/>
          <a:p>
            <a:pPr marL="0" indent="0" algn="l">
              <a:lnSpc>
                <a:spcPts val="2850"/>
              </a:lnSpc>
              <a:buNone/>
            </a:pPr>
            <a:r>
              <a:rPr lang="en-US" sz="1750" dirty="0">
                <a:solidFill>
                  <a:srgbClr val="E0D6DE"/>
                </a:solidFill>
                <a:latin typeface="Noto Sans TC" pitchFamily="34" charset="0"/>
                <a:ea typeface="Noto Sans TC" pitchFamily="34" charset="-122"/>
                <a:cs typeface="Noto Sans TC" pitchFamily="34" charset="-120"/>
              </a:rPr>
              <a:t>Generator learns to fool the discriminator by producing realistic poems.</a:t>
            </a:r>
            <a:endParaRPr lang="en-US" sz="1750" dirty="0"/>
          </a:p>
        </p:txBody>
      </p:sp>
      <p:sp>
        <p:nvSpPr>
          <p:cNvPr id="17" name="Rectangle 16">
            <a:extLst>
              <a:ext uri="{FF2B5EF4-FFF2-40B4-BE49-F238E27FC236}">
                <a16:creationId xmlns:a16="http://schemas.microsoft.com/office/drawing/2014/main" id="{AA773182-2D8D-30F3-D08F-D1F291237978}"/>
              </a:ext>
            </a:extLst>
          </p:cNvPr>
          <p:cNvSpPr/>
          <p:nvPr/>
        </p:nvSpPr>
        <p:spPr>
          <a:xfrm>
            <a:off x="12291236" y="7304567"/>
            <a:ext cx="2264735" cy="818707"/>
          </a:xfrm>
          <a:prstGeom prst="rect">
            <a:avLst/>
          </a:prstGeom>
          <a:ln>
            <a:solidFill>
              <a:srgbClr val="07070C"/>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1000"/>
                                        <p:tgtEl>
                                          <p:spTgt spid="4"/>
                                        </p:tgtEl>
                                      </p:cBhvr>
                                    </p:animEffect>
                                    <p:anim calcmode="lin" valueType="num">
                                      <p:cBhvr>
                                        <p:cTn id="19" dur="1000" fill="hold"/>
                                        <p:tgtEl>
                                          <p:spTgt spid="4"/>
                                        </p:tgtEl>
                                        <p:attrNameLst>
                                          <p:attrName>ppt_x</p:attrName>
                                        </p:attrNameLst>
                                      </p:cBhvr>
                                      <p:tavLst>
                                        <p:tav tm="0">
                                          <p:val>
                                            <p:strVal val="#ppt_x"/>
                                          </p:val>
                                        </p:tav>
                                        <p:tav tm="100000">
                                          <p:val>
                                            <p:strVal val="#ppt_x"/>
                                          </p:val>
                                        </p:tav>
                                      </p:tavLst>
                                    </p:anim>
                                    <p:anim calcmode="lin" valueType="num">
                                      <p:cBhvr>
                                        <p:cTn id="20" dur="1000" fill="hold"/>
                                        <p:tgtEl>
                                          <p:spTgt spid="4"/>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000"/>
                                        <p:tgtEl>
                                          <p:spTgt spid="8"/>
                                        </p:tgtEl>
                                      </p:cBhvr>
                                    </p:animEffect>
                                    <p:anim calcmode="lin" valueType="num">
                                      <p:cBhvr>
                                        <p:cTn id="36" dur="1000" fill="hold"/>
                                        <p:tgtEl>
                                          <p:spTgt spid="8"/>
                                        </p:tgtEl>
                                        <p:attrNameLst>
                                          <p:attrName>ppt_x</p:attrName>
                                        </p:attrNameLst>
                                      </p:cBhvr>
                                      <p:tavLst>
                                        <p:tav tm="0">
                                          <p:val>
                                            <p:strVal val="#ppt_x"/>
                                          </p:val>
                                        </p:tav>
                                        <p:tav tm="100000">
                                          <p:val>
                                            <p:strVal val="#ppt_x"/>
                                          </p:val>
                                        </p:tav>
                                      </p:tavLst>
                                    </p:anim>
                                    <p:anim calcmode="lin" valueType="num">
                                      <p:cBhvr>
                                        <p:cTn id="37" dur="10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1000"/>
                                        <p:tgtEl>
                                          <p:spTgt spid="10"/>
                                        </p:tgtEl>
                                      </p:cBhvr>
                                    </p:animEffect>
                                    <p:anim calcmode="lin" valueType="num">
                                      <p:cBhvr>
                                        <p:cTn id="46" dur="1000" fill="hold"/>
                                        <p:tgtEl>
                                          <p:spTgt spid="10"/>
                                        </p:tgtEl>
                                        <p:attrNameLst>
                                          <p:attrName>ppt_x</p:attrName>
                                        </p:attrNameLst>
                                      </p:cBhvr>
                                      <p:tavLst>
                                        <p:tav tm="0">
                                          <p:val>
                                            <p:strVal val="#ppt_x"/>
                                          </p:val>
                                        </p:tav>
                                        <p:tav tm="100000">
                                          <p:val>
                                            <p:strVal val="#ppt_x"/>
                                          </p:val>
                                        </p:tav>
                                      </p:tavLst>
                                    </p:anim>
                                    <p:anim calcmode="lin" valueType="num">
                                      <p:cBhvr>
                                        <p:cTn id="47" dur="1000" fill="hold"/>
                                        <p:tgtEl>
                                          <p:spTgt spid="10"/>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1000"/>
                                        <p:tgtEl>
                                          <p:spTgt spid="11"/>
                                        </p:tgtEl>
                                      </p:cBhvr>
                                    </p:animEffect>
                                    <p:anim calcmode="lin" valueType="num">
                                      <p:cBhvr>
                                        <p:cTn id="51" dur="1000" fill="hold"/>
                                        <p:tgtEl>
                                          <p:spTgt spid="11"/>
                                        </p:tgtEl>
                                        <p:attrNameLst>
                                          <p:attrName>ppt_x</p:attrName>
                                        </p:attrNameLst>
                                      </p:cBhvr>
                                      <p:tavLst>
                                        <p:tav tm="0">
                                          <p:val>
                                            <p:strVal val="#ppt_x"/>
                                          </p:val>
                                        </p:tav>
                                        <p:tav tm="100000">
                                          <p:val>
                                            <p:strVal val="#ppt_x"/>
                                          </p:val>
                                        </p:tav>
                                      </p:tavLst>
                                    </p:anim>
                                    <p:anim calcmode="lin" valueType="num">
                                      <p:cBhvr>
                                        <p:cTn id="5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1000"/>
                                        <p:tgtEl>
                                          <p:spTgt spid="14"/>
                                        </p:tgtEl>
                                      </p:cBhvr>
                                    </p:animEffect>
                                    <p:anim calcmode="lin" valueType="num">
                                      <p:cBhvr>
                                        <p:cTn id="63" dur="1000" fill="hold"/>
                                        <p:tgtEl>
                                          <p:spTgt spid="14"/>
                                        </p:tgtEl>
                                        <p:attrNameLst>
                                          <p:attrName>ppt_x</p:attrName>
                                        </p:attrNameLst>
                                      </p:cBhvr>
                                      <p:tavLst>
                                        <p:tav tm="0">
                                          <p:val>
                                            <p:strVal val="#ppt_x"/>
                                          </p:val>
                                        </p:tav>
                                        <p:tav tm="100000">
                                          <p:val>
                                            <p:strVal val="#ppt_x"/>
                                          </p:val>
                                        </p:tav>
                                      </p:tavLst>
                                    </p:anim>
                                    <p:anim calcmode="lin" valueType="num">
                                      <p:cBhvr>
                                        <p:cTn id="64" dur="1000" fill="hold"/>
                                        <p:tgtEl>
                                          <p:spTgt spid="1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1000"/>
                                        <p:tgtEl>
                                          <p:spTgt spid="15"/>
                                        </p:tgtEl>
                                      </p:cBhvr>
                                    </p:animEffect>
                                    <p:anim calcmode="lin" valueType="num">
                                      <p:cBhvr>
                                        <p:cTn id="68" dur="1000" fill="hold"/>
                                        <p:tgtEl>
                                          <p:spTgt spid="15"/>
                                        </p:tgtEl>
                                        <p:attrNameLst>
                                          <p:attrName>ppt_x</p:attrName>
                                        </p:attrNameLst>
                                      </p:cBhvr>
                                      <p:tavLst>
                                        <p:tav tm="0">
                                          <p:val>
                                            <p:strVal val="#ppt_x"/>
                                          </p:val>
                                        </p:tav>
                                        <p:tav tm="100000">
                                          <p:val>
                                            <p:strVal val="#ppt_x"/>
                                          </p:val>
                                        </p:tav>
                                      </p:tavLst>
                                    </p:anim>
                                    <p:anim calcmode="lin" valueType="num">
                                      <p:cBhvr>
                                        <p:cTn id="69" dur="1000" fill="hold"/>
                                        <p:tgtEl>
                                          <p:spTgt spid="1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6" grpId="0" animBg="1"/>
      <p:bldP spid="9" grpId="0" animBg="1"/>
      <p:bldP spid="10" grpId="0" animBg="1"/>
      <p:bldP spid="11" grpId="0" animBg="1"/>
      <p:bldP spid="14" grpId="0" animBg="1"/>
      <p:bldP spid="15" grpId="0" animBg="1"/>
      <p:bldP spid="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1563</Words>
  <Application>Microsoft Office PowerPoint</Application>
  <PresentationFormat>Custom</PresentationFormat>
  <Paragraphs>214</Paragraphs>
  <Slides>19</Slides>
  <Notes>15</Notes>
  <HiddenSlides>0</HiddenSlides>
  <MMClips>0</MMClip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HXG GAB</cp:lastModifiedBy>
  <cp:revision>73</cp:revision>
  <dcterms:created xsi:type="dcterms:W3CDTF">2024-12-02T15:06:41Z</dcterms:created>
  <dcterms:modified xsi:type="dcterms:W3CDTF">2024-12-10T21:31:26Z</dcterms:modified>
</cp:coreProperties>
</file>